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5" r:id="rId2"/>
    <p:sldId id="296" r:id="rId3"/>
    <p:sldId id="300" r:id="rId4"/>
    <p:sldId id="301" r:id="rId5"/>
    <p:sldId id="302" r:id="rId6"/>
    <p:sldId id="303" r:id="rId7"/>
    <p:sldId id="304" r:id="rId8"/>
    <p:sldId id="305" r:id="rId9"/>
    <p:sldId id="306" r:id="rId10"/>
    <p:sldId id="293" r:id="rId11"/>
    <p:sldId id="262" r:id="rId12"/>
    <p:sldId id="260" r:id="rId13"/>
    <p:sldId id="263" r:id="rId14"/>
    <p:sldId id="272" r:id="rId15"/>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39" userDrawn="1">
          <p15:clr>
            <a:srgbClr val="A4A3A4"/>
          </p15:clr>
        </p15:guide>
        <p15:guide id="3" orient="horz" pos="3110">
          <p15:clr>
            <a:srgbClr val="A4A3A4"/>
          </p15:clr>
        </p15:guide>
        <p15:guide id="4"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E1E"/>
    <a:srgbClr val="0093D0"/>
    <a:srgbClr val="7DC242"/>
    <a:srgbClr val="DC18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96" autoAdjust="0"/>
    <p:restoredTop sz="62768" autoAdjust="0"/>
  </p:normalViewPr>
  <p:slideViewPr>
    <p:cSldViewPr snapToGrid="0">
      <p:cViewPr varScale="1">
        <p:scale>
          <a:sx n="41" d="100"/>
          <a:sy n="41" d="100"/>
        </p:scale>
        <p:origin x="-1392" y="-96"/>
      </p:cViewPr>
      <p:guideLst>
        <p:guide orient="horz" pos="2160"/>
        <p:guide pos="3840"/>
      </p:guideLst>
    </p:cSldViewPr>
  </p:slideViewPr>
  <p:notesTextViewPr>
    <p:cViewPr>
      <p:scale>
        <a:sx n="1" d="1"/>
        <a:sy n="1" d="1"/>
      </p:scale>
      <p:origin x="30" y="0"/>
    </p:cViewPr>
  </p:notesTextViewPr>
  <p:notesViewPr>
    <p:cSldViewPr snapToGrid="0">
      <p:cViewPr varScale="1">
        <p:scale>
          <a:sx n="77" d="100"/>
          <a:sy n="77" d="100"/>
        </p:scale>
        <p:origin x="2288" y="192"/>
      </p:cViewPr>
      <p:guideLst>
        <p:guide orient="horz" pos="3128"/>
        <p:guide orient="horz" pos="3110"/>
        <p:guide pos="2139"/>
        <p:guide pos="21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005" cy="495606"/>
          </a:xfrm>
          <a:prstGeom prst="rect">
            <a:avLst/>
          </a:prstGeom>
        </p:spPr>
        <p:txBody>
          <a:bodyPr vert="horz" lIns="90864" tIns="45432" rIns="90864" bIns="45432" rtlCol="0"/>
          <a:lstStyle>
            <a:lvl1pPr algn="l">
              <a:defRPr sz="1200"/>
            </a:lvl1pPr>
          </a:lstStyle>
          <a:p>
            <a:endParaRPr lang="en-GB"/>
          </a:p>
        </p:txBody>
      </p:sp>
      <p:sp>
        <p:nvSpPr>
          <p:cNvPr id="3" name="Date Placeholder 2"/>
          <p:cNvSpPr>
            <a:spLocks noGrp="1"/>
          </p:cNvSpPr>
          <p:nvPr>
            <p:ph type="dt" sz="quarter" idx="1"/>
          </p:nvPr>
        </p:nvSpPr>
        <p:spPr>
          <a:xfrm>
            <a:off x="3819533" y="1"/>
            <a:ext cx="2921004" cy="495606"/>
          </a:xfrm>
          <a:prstGeom prst="rect">
            <a:avLst/>
          </a:prstGeom>
        </p:spPr>
        <p:txBody>
          <a:bodyPr vert="horz" lIns="90864" tIns="45432" rIns="90864" bIns="45432" rtlCol="0"/>
          <a:lstStyle>
            <a:lvl1pPr algn="r">
              <a:defRPr sz="1200"/>
            </a:lvl1pPr>
          </a:lstStyle>
          <a:p>
            <a:fld id="{50BCBB39-F887-4B82-A55F-767BFA2A2702}" type="datetimeFigureOut">
              <a:rPr lang="en-GB" smtClean="0"/>
              <a:pPr/>
              <a:t>08/11/2017</a:t>
            </a:fld>
            <a:endParaRPr lang="en-GB"/>
          </a:p>
        </p:txBody>
      </p:sp>
      <p:sp>
        <p:nvSpPr>
          <p:cNvPr id="4" name="Footer Placeholder 3"/>
          <p:cNvSpPr>
            <a:spLocks noGrp="1"/>
          </p:cNvSpPr>
          <p:nvPr>
            <p:ph type="ftr" sz="quarter" idx="2"/>
          </p:nvPr>
        </p:nvSpPr>
        <p:spPr>
          <a:xfrm>
            <a:off x="0" y="9377057"/>
            <a:ext cx="2921005" cy="495606"/>
          </a:xfrm>
          <a:prstGeom prst="rect">
            <a:avLst/>
          </a:prstGeom>
        </p:spPr>
        <p:txBody>
          <a:bodyPr vert="horz" lIns="90864" tIns="45432" rIns="90864" bIns="45432" rtlCol="0" anchor="b"/>
          <a:lstStyle>
            <a:lvl1pPr algn="l">
              <a:defRPr sz="1200"/>
            </a:lvl1pPr>
          </a:lstStyle>
          <a:p>
            <a:endParaRPr lang="en-GB"/>
          </a:p>
        </p:txBody>
      </p:sp>
      <p:sp>
        <p:nvSpPr>
          <p:cNvPr id="5" name="Slide Number Placeholder 4"/>
          <p:cNvSpPr>
            <a:spLocks noGrp="1"/>
          </p:cNvSpPr>
          <p:nvPr>
            <p:ph type="sldNum" sz="quarter" idx="3"/>
          </p:nvPr>
        </p:nvSpPr>
        <p:spPr>
          <a:xfrm>
            <a:off x="3819533" y="9377057"/>
            <a:ext cx="2921004" cy="495606"/>
          </a:xfrm>
          <a:prstGeom prst="rect">
            <a:avLst/>
          </a:prstGeom>
        </p:spPr>
        <p:txBody>
          <a:bodyPr vert="horz" lIns="90864" tIns="45432" rIns="90864" bIns="45432" rtlCol="0" anchor="b"/>
          <a:lstStyle>
            <a:lvl1pPr algn="r">
              <a:defRPr sz="1200"/>
            </a:lvl1pPr>
          </a:lstStyle>
          <a:p>
            <a:fld id="{11904E6B-CF92-4DC7-B6E4-D787A34D259D}" type="slidenum">
              <a:rPr lang="en-GB" smtClean="0"/>
              <a:pPr/>
              <a:t>‹#›</a:t>
            </a:fld>
            <a:endParaRPr lang="en-GB"/>
          </a:p>
        </p:txBody>
      </p:sp>
    </p:spTree>
    <p:extLst>
      <p:ext uri="{BB962C8B-B14F-4D97-AF65-F5344CB8AC3E}">
        <p14:creationId xmlns:p14="http://schemas.microsoft.com/office/powerpoint/2010/main" xmlns="" val="4002715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0864" tIns="45432" rIns="90864" bIns="45432" rtlCol="0"/>
          <a:lstStyle>
            <a:lvl1pPr algn="l">
              <a:defRPr sz="1200"/>
            </a:lvl1pPr>
          </a:lstStyle>
          <a:p>
            <a:endParaRPr lang="en-GB"/>
          </a:p>
        </p:txBody>
      </p:sp>
      <p:sp>
        <p:nvSpPr>
          <p:cNvPr id="3" name="Date Placeholder 2"/>
          <p:cNvSpPr>
            <a:spLocks noGrp="1"/>
          </p:cNvSpPr>
          <p:nvPr>
            <p:ph type="dt" idx="1"/>
          </p:nvPr>
        </p:nvSpPr>
        <p:spPr>
          <a:xfrm>
            <a:off x="3818971" y="1"/>
            <a:ext cx="2921582" cy="493633"/>
          </a:xfrm>
          <a:prstGeom prst="rect">
            <a:avLst/>
          </a:prstGeom>
        </p:spPr>
        <p:txBody>
          <a:bodyPr vert="horz" lIns="90864" tIns="45432" rIns="90864" bIns="45432" rtlCol="0"/>
          <a:lstStyle>
            <a:lvl1pPr algn="r">
              <a:defRPr sz="1200"/>
            </a:lvl1pPr>
          </a:lstStyle>
          <a:p>
            <a:fld id="{1594AA36-89B9-467D-8612-150EB9ABB1CE}" type="datetimeFigureOut">
              <a:rPr lang="en-GB" smtClean="0"/>
              <a:pPr/>
              <a:t>08/11/2017</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0864" tIns="45432" rIns="90864" bIns="45432"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0864" tIns="45432" rIns="90864" bIns="454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21582" cy="493633"/>
          </a:xfrm>
          <a:prstGeom prst="rect">
            <a:avLst/>
          </a:prstGeom>
        </p:spPr>
        <p:txBody>
          <a:bodyPr vert="horz" lIns="90864" tIns="45432" rIns="90864" bIns="45432"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0864" tIns="45432" rIns="90864" bIns="45432" rtlCol="0" anchor="b"/>
          <a:lstStyle>
            <a:lvl1pPr algn="r">
              <a:defRPr sz="1200"/>
            </a:lvl1pPr>
          </a:lstStyle>
          <a:p>
            <a:fld id="{02057246-41E2-483E-823E-26FE4FBC0DBD}" type="slidenum">
              <a:rPr lang="en-GB" smtClean="0"/>
              <a:pPr/>
              <a:t>‹#›</a:t>
            </a:fld>
            <a:endParaRPr lang="en-GB"/>
          </a:p>
        </p:txBody>
      </p:sp>
    </p:spTree>
    <p:extLst>
      <p:ext uri="{BB962C8B-B14F-4D97-AF65-F5344CB8AC3E}">
        <p14:creationId xmlns:p14="http://schemas.microsoft.com/office/powerpoint/2010/main" xmlns="" val="180970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smtClean="0"/>
          </a:p>
          <a:p>
            <a:r>
              <a:rPr lang="en-GB" i="0" baseline="0" dirty="0" smtClean="0"/>
              <a:t>&lt;Thomas&gt;</a:t>
            </a:r>
          </a:p>
          <a:p>
            <a:r>
              <a:rPr lang="en-GB" i="0" baseline="0" dirty="0" smtClean="0"/>
              <a:t>Good afternoon everyone, and thanks so much to Children’s Health Scotland for having us here to speak on behalf of the Scottish Youth Parliament, or SYP, today. My name is Thomas McEachan MSYP for Glasgow Pollok, and I am a </a:t>
            </a:r>
            <a:r>
              <a:rPr lang="en-GB" sz="1200" dirty="0" smtClean="0">
                <a:solidFill>
                  <a:srgbClr val="F78E1E"/>
                </a:solidFill>
                <a:latin typeface="Trebuchet MS" panose="020B0603020202020204" pitchFamily="34" charset="0"/>
              </a:rPr>
              <a:t>Trustee with portfolio for Projects and Campaigns </a:t>
            </a:r>
            <a:r>
              <a:rPr lang="en-GB" i="0" baseline="0" dirty="0" smtClean="0"/>
              <a:t>at SYP. This is…</a:t>
            </a:r>
          </a:p>
          <a:p>
            <a:endParaRPr lang="en-GB" i="0" baseline="0" dirty="0" smtClean="0"/>
          </a:p>
          <a:p>
            <a:r>
              <a:rPr lang="en-GB" i="0" baseline="0" dirty="0" smtClean="0"/>
              <a:t>&lt;Chloe&gt;</a:t>
            </a:r>
          </a:p>
          <a:p>
            <a:r>
              <a:rPr lang="en-GB" i="0" baseline="0" dirty="0" err="1" smtClean="0"/>
              <a:t>Chloé</a:t>
            </a:r>
            <a:r>
              <a:rPr lang="en-GB" i="0" baseline="0" dirty="0" smtClean="0"/>
              <a:t> Robertson MSYP for Cunninghame South, and I am the Convener of the Health and Wellbeing Committee at SYP.</a:t>
            </a:r>
          </a:p>
        </p:txBody>
      </p:sp>
      <p:sp>
        <p:nvSpPr>
          <p:cNvPr id="4" name="Slide Number Placeholder 3"/>
          <p:cNvSpPr>
            <a:spLocks noGrp="1"/>
          </p:cNvSpPr>
          <p:nvPr>
            <p:ph type="sldNum" sz="quarter" idx="10"/>
          </p:nvPr>
        </p:nvSpPr>
        <p:spPr/>
        <p:txBody>
          <a:bodyPr/>
          <a:lstStyle/>
          <a:p>
            <a:fld id="{02057246-41E2-483E-823E-26FE4FBC0DBD}" type="slidenum">
              <a:rPr lang="en-GB" smtClean="0"/>
              <a:pPr/>
              <a:t>1</a:t>
            </a:fld>
            <a:endParaRPr lang="en-GB"/>
          </a:p>
        </p:txBody>
      </p:sp>
    </p:spTree>
    <p:extLst>
      <p:ext uri="{BB962C8B-B14F-4D97-AF65-F5344CB8AC3E}">
        <p14:creationId xmlns:p14="http://schemas.microsoft.com/office/powerpoint/2010/main" xmlns="" val="305297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&lt;</a:t>
            </a:r>
            <a:r>
              <a:rPr lang="en-GB" sz="1200" kern="1200" dirty="0" err="1" smtClean="0">
                <a:solidFill>
                  <a:schemeClr val="tx1"/>
                </a:solidFill>
                <a:effectLst/>
                <a:latin typeface="+mn-lt"/>
                <a:ea typeface="+mn-ea"/>
                <a:cs typeface="+mn-cs"/>
              </a:rPr>
              <a:t>Chloé</a:t>
            </a:r>
            <a:r>
              <a:rPr lang="en-GB" sz="1200" kern="1200" dirty="0" smtClean="0">
                <a:solidFill>
                  <a:schemeClr val="tx1"/>
                </a:solidFill>
                <a:effectLst/>
                <a:latin typeface="+mn-lt"/>
                <a:ea typeface="+mn-ea"/>
                <a:cs typeface="+mn-cs"/>
              </a:rPr>
              <a:t>&gt;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I’m now excited</a:t>
            </a:r>
            <a:r>
              <a:rPr lang="en-GB" sz="1200" kern="1200" baseline="0" dirty="0" smtClean="0">
                <a:solidFill>
                  <a:schemeClr val="tx1"/>
                </a:solidFill>
                <a:effectLst/>
                <a:latin typeface="+mn-lt"/>
                <a:ea typeface="+mn-ea"/>
                <a:cs typeface="+mn-cs"/>
              </a:rPr>
              <a:t> to introduce you all to SYP’s new national campaign on young people’s rights, which launched just over a week ago, entitled </a:t>
            </a:r>
            <a:r>
              <a:rPr lang="en-GB" sz="1200" i="1" kern="1200" baseline="0" dirty="0" smtClean="0">
                <a:solidFill>
                  <a:schemeClr val="tx1"/>
                </a:solidFill>
                <a:effectLst/>
                <a:latin typeface="+mn-lt"/>
                <a:ea typeface="+mn-ea"/>
                <a:cs typeface="+mn-cs"/>
              </a:rPr>
              <a:t>Right Here, Right Now.</a:t>
            </a:r>
            <a:r>
              <a:rPr lang="en-GB" dirty="0" smtClean="0"/>
              <a:t> MSYPs consulted with over 5,000 young people.</a:t>
            </a:r>
          </a:p>
          <a:p>
            <a:endParaRPr lang="en-GB" baseline="0" dirty="0" smtClean="0"/>
          </a:p>
          <a:p>
            <a:r>
              <a:rPr lang="en-GB" baseline="0" dirty="0" smtClean="0"/>
              <a:t>This campaign will run until October 2018. Campaigns are selected by MSYPs, and this year young people’s rights was selected at the Sitting in June after MSYPs consulted with over 5,000 young people.</a:t>
            </a:r>
          </a:p>
          <a:p>
            <a:endParaRPr lang="en-GB" baseline="0" dirty="0" smtClean="0"/>
          </a:p>
          <a:p>
            <a:r>
              <a:rPr lang="en-GB" i="0" baseline="0" dirty="0" smtClean="0"/>
              <a:t>We are currently working with a range of partner organisations some of whom are here today and who have helped to steer the direction of our campaign. </a:t>
            </a:r>
          </a:p>
          <a:p>
            <a:endParaRPr lang="en-GB"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One of the key things our campaign</a:t>
            </a:r>
            <a:r>
              <a:rPr lang="en-GB" baseline="0" dirty="0" smtClean="0"/>
              <a:t> is about</a:t>
            </a:r>
            <a:r>
              <a:rPr lang="en-GB" dirty="0" smtClean="0"/>
              <a:t> is not solely focussing</a:t>
            </a:r>
            <a:r>
              <a:rPr lang="en-GB" baseline="0" dirty="0" smtClean="0"/>
              <a:t> on the UN Convention on the Rights of the Child (UNCRC). In most cases, the UNCRC covers young people up to the age of 18. </a:t>
            </a:r>
            <a:r>
              <a:rPr lang="en-GB" dirty="0" smtClean="0"/>
              <a:t>As SYP represents young people up to the age of 25, this campaign will look wider than just the UNCRC, to ensure this older age group is recognised, and to give MSYPs representing national voluntary organisations a greater role in campaign activities than has been possible in previous SYP campaigns.</a:t>
            </a:r>
          </a:p>
          <a:p>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057246-41E2-483E-823E-26FE4FBC0DBD}" type="slidenum">
              <a:rPr lang="en-GB" smtClean="0"/>
              <a:pPr/>
              <a:t>10</a:t>
            </a:fld>
            <a:endParaRPr lang="en-GB"/>
          </a:p>
        </p:txBody>
      </p:sp>
    </p:spTree>
    <p:extLst>
      <p:ext uri="{BB962C8B-B14F-4D97-AF65-F5344CB8AC3E}">
        <p14:creationId xmlns:p14="http://schemas.microsoft.com/office/powerpoint/2010/main" xmlns="" val="29859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key campaign messages of </a:t>
            </a:r>
            <a:r>
              <a:rPr lang="en-GB" i="1" dirty="0" smtClean="0"/>
              <a:t>Right Here, Right Now </a:t>
            </a:r>
            <a:r>
              <a:rPr lang="en-GB" dirty="0" smtClean="0"/>
              <a:t>will have both a local and a national focus, concentrating on strengthening the protection of young people’s rights in Scotland; reinforcing the links between MSYPs and local decision-makers, and between SYP and national institutions; and empowering young people to defend their own rights and the rights of others. </a:t>
            </a:r>
          </a:p>
          <a:p>
            <a:endParaRPr lang="en-GB" dirty="0" smtClean="0"/>
          </a:p>
          <a:p>
            <a:r>
              <a:rPr lang="en-GB" dirty="0" smtClean="0"/>
              <a:t>By the end of this campaign, SYP wants: </a:t>
            </a:r>
          </a:p>
          <a:p>
            <a:endParaRPr lang="en-GB" dirty="0" smtClean="0"/>
          </a:p>
          <a:p>
            <a:r>
              <a:rPr lang="en-GB" dirty="0" smtClean="0"/>
              <a:t> </a:t>
            </a:r>
            <a:r>
              <a:rPr lang="en-GB" b="1" dirty="0" smtClean="0"/>
              <a:t>Scotland’s young people </a:t>
            </a:r>
            <a:r>
              <a:rPr lang="en-GB" dirty="0" smtClean="0"/>
              <a:t>to be aware of and understand their own rights, and be empowered to take action to defend their own rights and those of others. </a:t>
            </a:r>
          </a:p>
          <a:p>
            <a:endParaRPr lang="en-GB" dirty="0" smtClean="0"/>
          </a:p>
          <a:p>
            <a:r>
              <a:rPr lang="en-GB" dirty="0" smtClean="0"/>
              <a:t> </a:t>
            </a:r>
            <a:r>
              <a:rPr lang="en-GB" b="1" dirty="0" smtClean="0"/>
              <a:t>Scotland’s decision-makers </a:t>
            </a:r>
            <a:r>
              <a:rPr lang="en-GB" dirty="0" smtClean="0"/>
              <a:t>to take a human rights-based approach to all policy-making, service provision, and planning, ensuring young people’s voices are at the heart of decisions affecting them. </a:t>
            </a:r>
          </a:p>
          <a:p>
            <a:endParaRPr lang="en-GB" b="0" dirty="0"/>
          </a:p>
        </p:txBody>
      </p:sp>
      <p:sp>
        <p:nvSpPr>
          <p:cNvPr id="4" name="Slide Number Placeholder 3"/>
          <p:cNvSpPr>
            <a:spLocks noGrp="1"/>
          </p:cNvSpPr>
          <p:nvPr>
            <p:ph type="sldNum" sz="quarter" idx="10"/>
          </p:nvPr>
        </p:nvSpPr>
        <p:spPr/>
        <p:txBody>
          <a:bodyPr/>
          <a:lstStyle/>
          <a:p>
            <a:fld id="{02057246-41E2-483E-823E-26FE4FBC0DBD}" type="slidenum">
              <a:rPr lang="en-GB" smtClean="0"/>
              <a:pPr/>
              <a:t>11</a:t>
            </a:fld>
            <a:endParaRPr lang="en-GB"/>
          </a:p>
        </p:txBody>
      </p:sp>
    </p:spTree>
    <p:extLst>
      <p:ext uri="{BB962C8B-B14F-4D97-AF65-F5344CB8AC3E}">
        <p14:creationId xmlns:p14="http://schemas.microsoft.com/office/powerpoint/2010/main" xmlns="" val="144971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objectives of this campaign are closely related to the campaign themes, which I’ll talk about shortly, and the key messages. As such, the objectives of </a:t>
            </a:r>
            <a:r>
              <a:rPr lang="en-GB" i="1" dirty="0" smtClean="0"/>
              <a:t>Right Here, Right Now </a:t>
            </a:r>
            <a:r>
              <a:rPr lang="en-GB" dirty="0" smtClean="0"/>
              <a:t>are: </a:t>
            </a:r>
          </a:p>
          <a:p>
            <a:endParaRPr lang="en-GB" dirty="0" smtClean="0"/>
          </a:p>
          <a:p>
            <a:r>
              <a:rPr lang="en-GB" dirty="0" smtClean="0"/>
              <a:t> To influence law, policy, and practice in order to strengthen the protection of young people’s rights. </a:t>
            </a:r>
          </a:p>
          <a:p>
            <a:r>
              <a:rPr lang="en-GB" dirty="0" smtClean="0"/>
              <a:t> To improve links between SYP, public bodies, and national institutions, such as the Scottish Parliament, to respect, protect, and promote young people’s rights. </a:t>
            </a:r>
          </a:p>
          <a:p>
            <a:r>
              <a:rPr lang="en-GB" dirty="0" smtClean="0"/>
              <a:t> To promote young people’s rights, and empower individuals to defend their own rights and those of others. </a:t>
            </a:r>
          </a:p>
          <a:p>
            <a:r>
              <a:rPr lang="en-GB" dirty="0" smtClean="0"/>
              <a:t> To strengthen and enhance the status of MSYPs as the voice of Scotland’s young people at a local level, and to strengthen the role of voluntary organisation MSYPs nationally. </a:t>
            </a:r>
          </a:p>
          <a:p>
            <a:endParaRPr lang="en-GB" dirty="0" smtClean="0"/>
          </a:p>
          <a:p>
            <a:r>
              <a:rPr lang="en-GB" dirty="0" smtClean="0"/>
              <a:t>Each objective has a set of outputs and outcomes,</a:t>
            </a:r>
            <a:r>
              <a:rPr lang="en-GB" baseline="0" dirty="0" smtClean="0"/>
              <a:t> which are outlined in the campaign strategy, and all of the campaign plans are designed with the goal of achieving these. </a:t>
            </a:r>
            <a:endParaRPr lang="en-GB" dirty="0"/>
          </a:p>
        </p:txBody>
      </p:sp>
      <p:sp>
        <p:nvSpPr>
          <p:cNvPr id="4" name="Slide Number Placeholder 3"/>
          <p:cNvSpPr>
            <a:spLocks noGrp="1"/>
          </p:cNvSpPr>
          <p:nvPr>
            <p:ph type="sldNum" sz="quarter" idx="10"/>
          </p:nvPr>
        </p:nvSpPr>
        <p:spPr/>
        <p:txBody>
          <a:bodyPr/>
          <a:lstStyle/>
          <a:p>
            <a:fld id="{02057246-41E2-483E-823E-26FE4FBC0DBD}" type="slidenum">
              <a:rPr lang="en-GB" smtClean="0"/>
              <a:pPr/>
              <a:t>12</a:t>
            </a:fld>
            <a:endParaRPr lang="en-GB"/>
          </a:p>
        </p:txBody>
      </p:sp>
    </p:spTree>
    <p:extLst>
      <p:ext uri="{BB962C8B-B14F-4D97-AF65-F5344CB8AC3E}">
        <p14:creationId xmlns:p14="http://schemas.microsoft.com/office/powerpoint/2010/main" xmlns="" val="155115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&lt;If</a:t>
            </a:r>
            <a:r>
              <a:rPr lang="en-GB" baseline="0" dirty="0" smtClean="0"/>
              <a:t> short of time </a:t>
            </a:r>
            <a:r>
              <a:rPr lang="en-GB" baseline="0" dirty="0" err="1" smtClean="0"/>
              <a:t>Chloé</a:t>
            </a:r>
            <a:r>
              <a:rPr lang="en-GB" baseline="0" dirty="0" smtClean="0"/>
              <a:t>, just give the short descriptions of the themes and choose a couple of examples of activities under each heading&gt;.</a:t>
            </a:r>
          </a:p>
          <a:p>
            <a:endParaRPr lang="en-GB" baseline="0" smtClean="0"/>
          </a:p>
          <a:p>
            <a:r>
              <a:rPr lang="en-GB" smtClean="0"/>
              <a:t>Given </a:t>
            </a:r>
            <a:r>
              <a:rPr lang="en-GB" dirty="0" smtClean="0"/>
              <a:t>the complex and wide-ranging scope of young people’s rights, there are many areas this campaign could focus on. Following conversations with the Conveners Group and partner organisations, it was agreed that this campaign will focus on three main themes: </a:t>
            </a:r>
          </a:p>
          <a:p>
            <a:endParaRPr lang="en-GB" dirty="0" smtClean="0"/>
          </a:p>
          <a:p>
            <a:r>
              <a:rPr lang="en-GB" dirty="0" smtClean="0"/>
              <a:t> </a:t>
            </a:r>
            <a:r>
              <a:rPr lang="en-GB" b="1" dirty="0" smtClean="0"/>
              <a:t>Advocacy</a:t>
            </a:r>
          </a:p>
          <a:p>
            <a:pPr lvl="0"/>
            <a:r>
              <a:rPr lang="en-GB" dirty="0" smtClean="0"/>
              <a:t>This </a:t>
            </a:r>
            <a:r>
              <a:rPr lang="en-GB" dirty="0" smtClean="0"/>
              <a:t>is the overarching campaign theme, aiming to influence law, policy, and practice in order to strengthen the protection of young people’s rights.</a:t>
            </a:r>
            <a:r>
              <a:rPr lang="en-GB" baseline="0" dirty="0" smtClean="0"/>
              <a:t> T</a:t>
            </a:r>
            <a:r>
              <a:rPr lang="en-GB" dirty="0" smtClean="0"/>
              <a:t>he key activities in this theme will focus on:</a:t>
            </a:r>
          </a:p>
          <a:p>
            <a:pPr lvl="0"/>
            <a:endParaRPr lang="en-GB" dirty="0" smtClean="0"/>
          </a:p>
          <a:p>
            <a:pPr lvl="0">
              <a:buFont typeface="Arial" pitchFamily="34" charset="0"/>
              <a:buChar char="•"/>
            </a:pPr>
            <a:r>
              <a:rPr lang="en-GB" dirty="0" smtClean="0"/>
              <a:t>Calling for the incorporation of UNCRC into Scots Law. </a:t>
            </a:r>
          </a:p>
          <a:p>
            <a:pPr lvl="0">
              <a:buFont typeface="Arial" pitchFamily="34" charset="0"/>
              <a:buChar char="•"/>
            </a:pPr>
            <a:r>
              <a:rPr lang="en-GB" dirty="0" smtClean="0"/>
              <a:t>Advocating for a rights-based approach to local and national decision-making, service provision, and planning – SYP will be working with Together Scotland to create resources for MSYPs to use locally to promote positive ways in which public bodies can do this, which will launch in early 2018.</a:t>
            </a:r>
          </a:p>
          <a:p>
            <a:pPr lvl="0">
              <a:buFont typeface="Arial" pitchFamily="34" charset="0"/>
              <a:buChar char="•"/>
            </a:pPr>
            <a:r>
              <a:rPr lang="en-GB" dirty="0" smtClean="0"/>
              <a:t>Calling on the Scottish Government to produce a Children and Young People's Rights National Action Plan, and ensuring young people's views are at the heart of the Scottish Government's 2018 report on the current state of children and young people’s rights. </a:t>
            </a:r>
          </a:p>
          <a:p>
            <a:pPr lvl="0">
              <a:buFont typeface="Arial" pitchFamily="34" charset="0"/>
              <a:buChar char="•"/>
            </a:pPr>
            <a:r>
              <a:rPr lang="en-GB" dirty="0" smtClean="0"/>
              <a:t>Defending the rights of young people during Brexit negotiations.</a:t>
            </a:r>
          </a:p>
          <a:p>
            <a:pPr lvl="0">
              <a:buFont typeface="Arial" pitchFamily="34" charset="0"/>
              <a:buChar char="•"/>
            </a:pPr>
            <a:r>
              <a:rPr lang="en-GB" dirty="0" smtClean="0"/>
              <a:t>Persuading MSPs and others to support legislative and policy mechanisms, such as the Equal Protection Bill and Period Poverty campaign, to prevent breaches of young people's rights in Scotland. </a:t>
            </a:r>
          </a:p>
          <a:p>
            <a:endParaRPr lang="en-GB" dirty="0" smtClean="0"/>
          </a:p>
          <a:p>
            <a:r>
              <a:rPr lang="en-GB" dirty="0" smtClean="0"/>
              <a:t> </a:t>
            </a:r>
            <a:r>
              <a:rPr lang="en-GB" b="1" dirty="0" smtClean="0"/>
              <a:t>Action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Focussing on Article 12 of the UNCRC, this theme will seek to strengthen and enhance the status of MSYPs at a local level and within national voluntary organisations, and improve the links SYP has with other institutions, such as the Scottish Parliament. </a:t>
            </a:r>
          </a:p>
          <a:p>
            <a:r>
              <a:rPr lang="en-GB" dirty="0" smtClean="0"/>
              <a:t>SYP and individual MSYPs embody Article 12 of the UNCRC - the right for young people to have their views heard.</a:t>
            </a:r>
          </a:p>
          <a:p>
            <a:r>
              <a:rPr lang="en-GB" dirty="0" smtClean="0"/>
              <a:t> </a:t>
            </a:r>
          </a:p>
          <a:p>
            <a:r>
              <a:rPr lang="en-GB" dirty="0" smtClean="0"/>
              <a:t>The main activities in this theme will focus on building links with local decision-makers by encouraging them to sign a pledge and commit to working more closely with the MSYPs in their areas. In December, SYP will be running a national week of action – Rights Week – with MSYPs carrying out lots of activities locally to raise awareness of SYP and MSYPs amongst constituents. There will also be a toolkit for NVO MSYPs to deliver their own mini-campaigns, focussing on a specific issue relating to the rights of young people in the organisation they represent. </a:t>
            </a:r>
            <a:endParaRPr lang="en-GB"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r>
              <a:rPr lang="en-GB" dirty="0" smtClean="0"/>
              <a:t> </a:t>
            </a:r>
            <a:r>
              <a:rPr lang="en-GB" b="1" dirty="0" smtClean="0"/>
              <a:t>Awareness</a:t>
            </a:r>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Promoting young people’s rights to young people and those responsible for upholding these rights.</a:t>
            </a:r>
            <a:r>
              <a:rPr lang="en-GB" baseline="0" dirty="0" smtClean="0"/>
              <a:t> </a:t>
            </a:r>
            <a:r>
              <a:rPr lang="en-GB" dirty="0" smtClean="0"/>
              <a:t>It is essential that this campaign prioritises empowering young people to take action to realise, promote and defend their own rights and the rights of others.</a:t>
            </a:r>
          </a:p>
          <a:p>
            <a:endParaRPr lang="en-GB" dirty="0" smtClean="0"/>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b="1" dirty="0" smtClean="0"/>
          </a:p>
        </p:txBody>
      </p:sp>
      <p:sp>
        <p:nvSpPr>
          <p:cNvPr id="4" name="Slide Number Placeholder 3"/>
          <p:cNvSpPr>
            <a:spLocks noGrp="1"/>
          </p:cNvSpPr>
          <p:nvPr>
            <p:ph type="sldNum" sz="quarter" idx="10"/>
          </p:nvPr>
        </p:nvSpPr>
        <p:spPr/>
        <p:txBody>
          <a:bodyPr/>
          <a:lstStyle/>
          <a:p>
            <a:fld id="{02057246-41E2-483E-823E-26FE4FBC0DBD}" type="slidenum">
              <a:rPr lang="en-GB" smtClean="0"/>
              <a:pPr/>
              <a:t>13</a:t>
            </a:fld>
            <a:endParaRPr lang="en-GB"/>
          </a:p>
        </p:txBody>
      </p:sp>
    </p:spTree>
    <p:extLst>
      <p:ext uri="{BB962C8B-B14F-4D97-AF65-F5344CB8AC3E}">
        <p14:creationId xmlns:p14="http://schemas.microsoft.com/office/powerpoint/2010/main" xmlns="" val="148854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campaign comes at what we feel is a key and watershed moment for children and young people’s rights in Scotland. We’ve seen the commitment to exploring incorporation in the Programme for Government, as well as support for equal protection which we’ve been campaigning for. There’s still much work to be done, of course, in the area of mental health and rights, as well as the rights for 16 and 17 year olds to vote in UK elections, and </a:t>
            </a:r>
            <a:r>
              <a:rPr lang="en-GB" baseline="0" dirty="0" err="1" smtClean="0"/>
              <a:t>combatting</a:t>
            </a:r>
            <a:r>
              <a:rPr lang="en-GB" baseline="0" dirty="0" smtClean="0"/>
              <a:t> mosquito devices, to name a few areas in which we’re actively promoting young people’s rights. If anything comes out of this campaign, the empowerment of children and young people to be human rights defenders, and encouraging others to be too, is something we’re really hoping to achieve. </a:t>
            </a:r>
          </a:p>
          <a:p>
            <a:endParaRPr lang="en-GB" baseline="0" dirty="0" smtClean="0"/>
          </a:p>
          <a:p>
            <a:r>
              <a:rPr lang="en-GB" baseline="0" dirty="0" smtClean="0"/>
              <a:t>We’re delighted to be here today to learn more about the work of Children’s Health Scotland. We recognise and applaud all the work you do to promote child healthcare rights to children, young people, their families and practitioners, and we want to support and amplify the work you already do. We are delighted to join you in advocating a human rights based approach to healthcare provision for sick children and young people, based on Participation, Accountability, Non-discrimination</a:t>
            </a:r>
            <a:r>
              <a:rPr lang="en-GB" baseline="0" smtClean="0"/>
              <a:t>, Empowerment, and Legality.</a:t>
            </a:r>
            <a:endParaRPr lang="en-GB" baseline="0" dirty="0" smtClean="0"/>
          </a:p>
          <a:p>
            <a:endParaRPr lang="en-GB" baseline="0" dirty="0" smtClean="0"/>
          </a:p>
          <a:p>
            <a:r>
              <a:rPr lang="en-GB" baseline="0" dirty="0" smtClean="0"/>
              <a:t>If you’d like to support us in our campaigning efforts, please come and speak to us today, or get in touch with us on our website.</a:t>
            </a:r>
          </a:p>
          <a:p>
            <a:endParaRPr lang="en-GB" baseline="0" dirty="0" smtClean="0"/>
          </a:p>
          <a:p>
            <a:r>
              <a:rPr lang="en-GB" baseline="0" dirty="0" smtClean="0"/>
              <a:t>&lt;Thomas&gt; That’s it from us, but we look forward to responding to your questions in the Q&amp;A session. Thanks for listening.</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2057246-41E2-483E-823E-26FE4FBC0DBD}" type="slidenum">
              <a:rPr lang="en-GB" smtClean="0"/>
              <a:pPr/>
              <a:t>14</a:t>
            </a:fld>
            <a:endParaRPr lang="en-GB"/>
          </a:p>
        </p:txBody>
      </p:sp>
    </p:spTree>
    <p:extLst>
      <p:ext uri="{BB962C8B-B14F-4D97-AF65-F5344CB8AC3E}">
        <p14:creationId xmlns:p14="http://schemas.microsoft.com/office/powerpoint/2010/main" xmlns="" val="83744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&lt;Thomas&gt;</a:t>
            </a:r>
            <a:r>
              <a:rPr lang="en-GB" baseline="0" dirty="0" smtClean="0"/>
              <a:t> </a:t>
            </a:r>
          </a:p>
          <a:p>
            <a:r>
              <a:rPr lang="en-GB" dirty="0" smtClean="0"/>
              <a:t>Today we’re going to present to you a bit about</a:t>
            </a:r>
            <a:r>
              <a:rPr lang="en-GB" baseline="0" dirty="0" smtClean="0"/>
              <a:t> our campaigns, to provide a basis for our discussion on approaches and challenges in addressing children and young people’s health and emotional wellbeing. But first, let’s do a wee intro to SYP itself.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Briefly, we have two MSYPS elected every two years in each Scottish Parliament constituency. We have around 160 MSYPs at present, aged between 14 and 25 but representing the views of young people aged 12-25.</a:t>
            </a:r>
          </a:p>
          <a:p>
            <a:endParaRPr lang="en-GB" baseline="0" dirty="0" smtClean="0"/>
          </a:p>
          <a:p>
            <a:r>
              <a:rPr lang="en-GB" baseline="0" dirty="0" smtClean="0"/>
              <a:t>Every one of Scotland’s 32 local authorities supports SYP at present, something we are both very grateful for, and proud of, because it allows us to genuinely represent the views of ALL of Scotland’s young people. </a:t>
            </a:r>
          </a:p>
          <a:p>
            <a:endParaRPr lang="en-GB" baseline="0" dirty="0" smtClean="0"/>
          </a:p>
          <a:p>
            <a:r>
              <a:rPr lang="en-GB" baseline="0" dirty="0" smtClean="0"/>
              <a:t>We</a:t>
            </a:r>
            <a:r>
              <a:rPr lang="en-GB" dirty="0" smtClean="0"/>
              <a:t> </a:t>
            </a:r>
            <a:r>
              <a:rPr lang="en-GB" dirty="0"/>
              <a:t>are a fundamentally rights-based organisation, and our mission, vision, and values are grounded in the United Nations Convention on the Rights of the Child (UNCRC).  In particular, our purpose embodies Article 12: “Young people have the right to express their views freely and have their opinions listened to in all matters affecting them”.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completely youth-led organisation, the words and sentiment of Article 12 have profound importance for our work</a:t>
            </a:r>
            <a:r>
              <a:rPr lang="en-GB" dirty="0" smtClean="0"/>
              <a:t>. For example, </a:t>
            </a:r>
            <a:r>
              <a:rPr lang="en-GB" baseline="0" dirty="0" err="1" smtClean="0"/>
              <a:t>Chloé</a:t>
            </a:r>
            <a:r>
              <a:rPr lang="en-GB" baseline="0" dirty="0" smtClean="0"/>
              <a:t> is a member of the Conveners Group, a group of democratically elected 10 young people who lead on SYP’s Policy and Campaigns.</a:t>
            </a:r>
          </a:p>
          <a:p>
            <a:endParaRPr lang="en-GB" dirty="0"/>
          </a:p>
          <a:p>
            <a:r>
              <a:rPr lang="en-GB" dirty="0"/>
              <a:t>Our democratically elected members listen to and recognise the issues that are most important to young people, ensuring that their voices are heard by decision-makers.  We exist to provide a national platform for young people to discuss the issues that are important to them, and campaign to effect the change they wish to see</a:t>
            </a:r>
            <a:r>
              <a:rPr lang="en-GB" dirty="0" smtClean="0"/>
              <a:t>.</a:t>
            </a:r>
          </a:p>
          <a:p>
            <a:endParaRPr lang="en-GB" dirty="0" smtClean="0"/>
          </a:p>
          <a:p>
            <a:r>
              <a:rPr lang="en-GB" dirty="0" smtClean="0"/>
              <a:t>Inclusion and diversity is very important to SYP,</a:t>
            </a:r>
            <a:r>
              <a:rPr lang="en-GB" baseline="0" dirty="0" smtClean="0"/>
              <a:t> as well as political impartiality and rights… which we’ll come onto a little later.</a:t>
            </a:r>
            <a:endParaRPr lang="en-GB" dirty="0" smtClean="0"/>
          </a:p>
          <a:p>
            <a:endParaRPr lang="en-GB" dirty="0" smtClean="0"/>
          </a:p>
          <a:p>
            <a:r>
              <a:rPr lang="en-GB" dirty="0" smtClean="0"/>
              <a:t>We are very proud of how diverse our Membership is, and how well we reflect the communities of young people we serve across all of Scotland. </a:t>
            </a:r>
          </a:p>
        </p:txBody>
      </p:sp>
      <p:sp>
        <p:nvSpPr>
          <p:cNvPr id="4" name="Slide Number Placeholder 3"/>
          <p:cNvSpPr>
            <a:spLocks noGrp="1"/>
          </p:cNvSpPr>
          <p:nvPr>
            <p:ph type="sldNum" sz="quarter" idx="10"/>
          </p:nvPr>
        </p:nvSpPr>
        <p:spPr/>
        <p:txBody>
          <a:bodyPr/>
          <a:lstStyle/>
          <a:p>
            <a:fld id="{EAFC684C-49E8-435B-AD57-7F81DED038FD}" type="slidenum">
              <a:rPr lang="en-GB" altLang="en-US" smtClean="0"/>
              <a:pPr/>
              <a:t>2</a:t>
            </a:fld>
            <a:endParaRPr lang="en-GB" altLang="en-US"/>
          </a:p>
        </p:txBody>
      </p:sp>
    </p:spTree>
    <p:extLst>
      <p:ext uri="{BB962C8B-B14F-4D97-AF65-F5344CB8AC3E}">
        <p14:creationId xmlns:p14="http://schemas.microsoft.com/office/powerpoint/2010/main" xmlns="" val="162414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&lt;Thomas&gt; Firstly, I’ll explain a little about SYP’s campaign from last year, which we chose to be about young people’s mental health. We see this as a big challenge to children and young people’s health and wellbeing.</a:t>
            </a:r>
          </a:p>
          <a:p>
            <a:endParaRPr lang="en-GB" dirty="0" smtClean="0"/>
          </a:p>
        </p:txBody>
      </p:sp>
      <p:sp>
        <p:nvSpPr>
          <p:cNvPr id="4" name="Slide Number Placeholder 3"/>
          <p:cNvSpPr>
            <a:spLocks noGrp="1"/>
          </p:cNvSpPr>
          <p:nvPr>
            <p:ph type="sldNum" sz="quarter" idx="10"/>
          </p:nvPr>
        </p:nvSpPr>
        <p:spPr/>
        <p:txBody>
          <a:bodyPr/>
          <a:lstStyle/>
          <a:p>
            <a:fld id="{EAFC684C-49E8-435B-AD57-7F81DED038FD}" type="slidenum">
              <a:rPr lang="en-GB" altLang="en-US" smtClean="0"/>
              <a:pPr/>
              <a:t>3</a:t>
            </a:fld>
            <a:endParaRPr lang="en-GB" altLang="en-US"/>
          </a:p>
        </p:txBody>
      </p:sp>
    </p:spTree>
    <p:extLst>
      <p:ext uri="{BB962C8B-B14F-4D97-AF65-F5344CB8AC3E}">
        <p14:creationId xmlns:p14="http://schemas.microsoft.com/office/powerpoint/2010/main" xmlns="" val="4029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Like all SYP’s work, this campaign </a:t>
            </a:r>
            <a:r>
              <a:rPr lang="en-GB" dirty="0" smtClean="0">
                <a:latin typeface="+mn-lt"/>
              </a:rPr>
              <a:t>was developed </a:t>
            </a:r>
            <a:r>
              <a:rPr lang="en-GB" dirty="0">
                <a:latin typeface="+mn-lt"/>
              </a:rPr>
              <a:t>by young people. Its key objectives </a:t>
            </a:r>
            <a:r>
              <a:rPr lang="en-GB" dirty="0" smtClean="0">
                <a:latin typeface="+mn-lt"/>
              </a:rPr>
              <a:t>were:</a:t>
            </a:r>
            <a:endParaRPr lang="en-GB" dirty="0">
              <a:latin typeface="+mn-lt"/>
            </a:endParaRPr>
          </a:p>
          <a:p>
            <a:endParaRPr lang="en-GB" dirty="0">
              <a:latin typeface="+mn-lt"/>
            </a:endParaRPr>
          </a:p>
          <a:p>
            <a:pPr marL="270342" indent="-270342">
              <a:buFont typeface="+mj-lt"/>
              <a:buAutoNum type="arabicPeriod"/>
              <a:defRPr/>
            </a:pPr>
            <a:r>
              <a:rPr lang="en-GB" dirty="0" smtClean="0">
                <a:solidFill>
                  <a:srgbClr val="00B0F0"/>
                </a:solidFill>
              </a:rPr>
              <a:t>To increase young people’s awareness and understanding of the issues associated with mental health; </a:t>
            </a:r>
          </a:p>
          <a:p>
            <a:pPr marL="270342" indent="-270342">
              <a:buFont typeface="+mj-lt"/>
              <a:buAutoNum type="arabicPeriod"/>
              <a:defRPr/>
            </a:pPr>
            <a:r>
              <a:rPr lang="en-GB" dirty="0" smtClean="0">
                <a:solidFill>
                  <a:srgbClr val="00B0F0"/>
                </a:solidFill>
              </a:rPr>
              <a:t>To encourage the use of a common language in order to promote positive conversations and tackle stigma associated with young people’s mental health; </a:t>
            </a:r>
          </a:p>
          <a:p>
            <a:pPr marL="270342" indent="-270342">
              <a:buFont typeface="+mj-lt"/>
              <a:buAutoNum type="arabicPeriod"/>
              <a:defRPr/>
            </a:pPr>
            <a:r>
              <a:rPr lang="en-GB" dirty="0" smtClean="0">
                <a:solidFill>
                  <a:srgbClr val="00B0F0"/>
                </a:solidFill>
              </a:rPr>
              <a:t>To identify young people’s awareness and experience of mental health information and services for young people across Scotland; </a:t>
            </a:r>
          </a:p>
          <a:p>
            <a:pPr marL="270342" indent="-270342">
              <a:buFont typeface="+mj-lt"/>
              <a:buAutoNum type="arabicPeriod"/>
              <a:defRPr/>
            </a:pPr>
            <a:r>
              <a:rPr lang="en-GB" dirty="0" smtClean="0">
                <a:solidFill>
                  <a:srgbClr val="00B0F0"/>
                </a:solidFill>
              </a:rPr>
              <a:t>To advocate for high quality mental health service and information provision for all of Scotland’s young people, with supporting guidance on best practice for service providers. </a:t>
            </a:r>
            <a:endParaRPr lang="en-GB" dirty="0">
              <a:latin typeface="+mn-lt"/>
            </a:endParaRPr>
          </a:p>
          <a:p>
            <a:endParaRPr lang="en-GB" dirty="0">
              <a:latin typeface="+mn-lt"/>
            </a:endParaRPr>
          </a:p>
          <a:p>
            <a:r>
              <a:rPr lang="en-GB" dirty="0">
                <a:latin typeface="+mn-lt"/>
              </a:rPr>
              <a:t>We wanted to hear from young people themselves, and use their voices and experience to advocate for high quality mental health information, support, and services. So that’s really how our research came about. </a:t>
            </a:r>
          </a:p>
          <a:p>
            <a:endParaRPr lang="en-GB" dirty="0">
              <a:latin typeface="+mn-lt"/>
            </a:endParaRPr>
          </a:p>
        </p:txBody>
      </p:sp>
      <p:sp>
        <p:nvSpPr>
          <p:cNvPr id="4" name="Slide Number Placeholder 3"/>
          <p:cNvSpPr>
            <a:spLocks noGrp="1"/>
          </p:cNvSpPr>
          <p:nvPr>
            <p:ph type="sldNum" sz="quarter" idx="10"/>
          </p:nvPr>
        </p:nvSpPr>
        <p:spPr/>
        <p:txBody>
          <a:bodyPr/>
          <a:lstStyle/>
          <a:p>
            <a:pPr defTabSz="914640">
              <a:defRPr/>
            </a:pPr>
            <a:fld id="{AE1FB9FF-505D-4939-9113-8BD8D955BF94}" type="slidenum">
              <a:rPr lang="en-GB">
                <a:solidFill>
                  <a:prstClr val="black"/>
                </a:solidFill>
                <a:latin typeface="Calibri" panose="020F0502020204030204"/>
              </a:rPr>
              <a:pPr defTabSz="914640">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xmlns="" val="289588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n-lt"/>
              </a:rPr>
              <a:t>MSYPs spent </a:t>
            </a:r>
            <a:r>
              <a:rPr lang="en-GB" dirty="0">
                <a:latin typeface="+mn-lt"/>
              </a:rPr>
              <a:t>the first part of </a:t>
            </a:r>
            <a:r>
              <a:rPr lang="en-GB" dirty="0" smtClean="0">
                <a:latin typeface="+mn-lt"/>
              </a:rPr>
              <a:t>last </a:t>
            </a:r>
            <a:r>
              <a:rPr lang="en-GB" dirty="0">
                <a:latin typeface="+mn-lt"/>
              </a:rPr>
              <a:t>year gathering responses from almost 1500 young people aged between 12 and 26 on their awareness and experience of mental health information, support, and services, making this piece of research one of the largest of its kind in Scotland. SYP staff also conducted focus groups with 30 young people. </a:t>
            </a:r>
          </a:p>
          <a:p>
            <a:endParaRPr lang="en-GB" dirty="0">
              <a:latin typeface="+mn-lt"/>
            </a:endParaRPr>
          </a:p>
          <a:p>
            <a:pPr marL="428737" indent="-428737">
              <a:buFont typeface="Arial" panose="020B0604020202020204" pitchFamily="34" charset="0"/>
              <a:buChar char="•"/>
            </a:pPr>
            <a:r>
              <a:rPr lang="en-GB" altLang="en-US" dirty="0">
                <a:solidFill>
                  <a:srgbClr val="00B0F0"/>
                </a:solidFill>
              </a:rPr>
              <a:t>1,453 young people responded to paper/online survey</a:t>
            </a:r>
          </a:p>
          <a:p>
            <a:pPr marL="428737" indent="-428737">
              <a:buFont typeface="Arial" panose="020B0604020202020204" pitchFamily="34" charset="0"/>
              <a:buChar char="•"/>
            </a:pPr>
            <a:r>
              <a:rPr lang="en-GB" altLang="en-US" dirty="0">
                <a:solidFill>
                  <a:srgbClr val="00B0F0"/>
                </a:solidFill>
              </a:rPr>
              <a:t>30 young people took part in focus groups</a:t>
            </a:r>
          </a:p>
          <a:p>
            <a:pPr marL="428737" indent="-428737">
              <a:buFont typeface="Arial" panose="020B0604020202020204" pitchFamily="34" charset="0"/>
              <a:buChar char="•"/>
            </a:pPr>
            <a:r>
              <a:rPr lang="en-GB" altLang="en-US" dirty="0">
                <a:solidFill>
                  <a:srgbClr val="00B0F0"/>
                </a:solidFill>
              </a:rPr>
              <a:t>One of the largest pieces of research of its kind in Scotland </a:t>
            </a:r>
          </a:p>
          <a:p>
            <a:endParaRPr lang="en-GB" dirty="0">
              <a:latin typeface="+mn-lt"/>
            </a:endParaRPr>
          </a:p>
          <a:p>
            <a:r>
              <a:rPr lang="en-GB" dirty="0">
                <a:latin typeface="+mn-lt"/>
              </a:rPr>
              <a:t>These findings formed the basis of our report, </a:t>
            </a:r>
            <a:r>
              <a:rPr lang="en-GB" i="1" dirty="0">
                <a:latin typeface="+mn-lt"/>
              </a:rPr>
              <a:t>Our generation’s epidemic</a:t>
            </a:r>
            <a:r>
              <a:rPr lang="en-GB" dirty="0">
                <a:latin typeface="+mn-lt"/>
              </a:rPr>
              <a:t>, copies of which are </a:t>
            </a:r>
            <a:r>
              <a:rPr lang="en-GB" dirty="0" smtClean="0">
                <a:latin typeface="+mn-lt"/>
              </a:rPr>
              <a:t>available on our website and at</a:t>
            </a:r>
            <a:r>
              <a:rPr lang="en-GB" baseline="0" dirty="0" smtClean="0">
                <a:latin typeface="+mn-lt"/>
              </a:rPr>
              <a:t> the SYP stall here today.</a:t>
            </a:r>
            <a:endParaRPr lang="en-GB" dirty="0">
              <a:latin typeface="+mn-lt"/>
            </a:endParaRPr>
          </a:p>
          <a:p>
            <a:endParaRPr lang="en-GB" dirty="0">
              <a:latin typeface="+mn-lt"/>
            </a:endParaRPr>
          </a:p>
          <a:p>
            <a:r>
              <a:rPr lang="en-GB" dirty="0">
                <a:latin typeface="+mn-lt"/>
              </a:rPr>
              <a:t>This title came out of a discussion in one of our focus groups, when one of the participants noted that the huge number of young people facing mental health challenges is “our generation’s epidemic”. </a:t>
            </a:r>
          </a:p>
        </p:txBody>
      </p:sp>
      <p:sp>
        <p:nvSpPr>
          <p:cNvPr id="4" name="Slide Number Placeholder 3"/>
          <p:cNvSpPr>
            <a:spLocks noGrp="1"/>
          </p:cNvSpPr>
          <p:nvPr>
            <p:ph type="sldNum" sz="quarter" idx="10"/>
          </p:nvPr>
        </p:nvSpPr>
        <p:spPr/>
        <p:txBody>
          <a:bodyPr/>
          <a:lstStyle/>
          <a:p>
            <a:pPr defTabSz="914640">
              <a:defRPr/>
            </a:pPr>
            <a:fld id="{AE1FB9FF-505D-4939-9113-8BD8D955BF94}" type="slidenum">
              <a:rPr lang="en-GB">
                <a:solidFill>
                  <a:prstClr val="black"/>
                </a:solidFill>
                <a:latin typeface="Calibri" panose="020F0502020204030204"/>
              </a:rPr>
              <a:pPr defTabSz="914640">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xmlns="" val="128877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So, what did we find</a:t>
            </a:r>
            <a:r>
              <a:rPr lang="en-GB" baseline="0" dirty="0" smtClean="0"/>
              <a:t> out? </a:t>
            </a:r>
          </a:p>
          <a:p>
            <a:endParaRPr lang="en-GB" baseline="0" dirty="0" smtClean="0"/>
          </a:p>
          <a:p>
            <a:r>
              <a:rPr lang="en-GB" baseline="0" dirty="0" smtClean="0"/>
              <a:t>The short answer is, a lot, and I don’t have time to go into too much detail today, so do read the report, which you can pick up at the SYP stall, to get the full picture. </a:t>
            </a:r>
          </a:p>
          <a:p>
            <a:endParaRPr lang="en-GB" baseline="0" dirty="0" smtClean="0"/>
          </a:p>
          <a:p>
            <a:r>
              <a:rPr lang="en-GB" baseline="0" dirty="0" smtClean="0"/>
              <a:t>However, to quickly highlight some of the key findings, the research shows that there is a worrying lack of awareness amongst young people about available information, support, and services. </a:t>
            </a:r>
          </a:p>
          <a:p>
            <a:endParaRPr lang="en-GB" baseline="0" dirty="0" smtClean="0"/>
          </a:p>
          <a:p>
            <a:r>
              <a:rPr lang="en-GB" baseline="0" dirty="0" smtClean="0"/>
              <a:t>74% of the young people who took part in the research did not know what mental health information, support, and services are available in their local area. Worryingly, of those who considered themselves to have experienced a mental health problem, 70% did not know what was locally available. </a:t>
            </a:r>
          </a:p>
          <a:p>
            <a:endParaRPr lang="en-GB" baseline="0" dirty="0" smtClean="0"/>
          </a:p>
          <a:p>
            <a:r>
              <a:rPr lang="en-GB" baseline="0" dirty="0" smtClean="0"/>
              <a:t>SYP’s research also found that one in five respondents do not know where to go for advice and support for a mental health problem. Young people also identified that, in addition to embarrassment and a fear of being judged, a lack of understanding about mental health is a major barrier to talking openly about mental health.</a:t>
            </a:r>
          </a:p>
          <a:p>
            <a:endParaRPr lang="en-GB" baseline="0" dirty="0" smtClean="0"/>
          </a:p>
        </p:txBody>
      </p:sp>
      <p:sp>
        <p:nvSpPr>
          <p:cNvPr id="4" name="Slide Number Placeholder 3"/>
          <p:cNvSpPr>
            <a:spLocks noGrp="1"/>
          </p:cNvSpPr>
          <p:nvPr>
            <p:ph type="sldNum" sz="quarter" idx="10"/>
          </p:nvPr>
        </p:nvSpPr>
        <p:spPr/>
        <p:txBody>
          <a:bodyPr/>
          <a:lstStyle/>
          <a:p>
            <a:pPr defTabSz="914640">
              <a:defRPr/>
            </a:pPr>
            <a:fld id="{AE1FB9FF-505D-4939-9113-8BD8D955BF94}" type="slidenum">
              <a:rPr lang="en-GB">
                <a:solidFill>
                  <a:prstClr val="black"/>
                </a:solidFill>
                <a:latin typeface="Calibri" panose="020F0502020204030204"/>
              </a:rPr>
              <a:pPr defTabSz="914640">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xmlns="" val="399544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aseline="0" dirty="0" smtClean="0"/>
              <a:t>In terms of experience of mental health information, support, and services, young people aged between 18 and 26 years old are less likely to find information about mental health young person-friendly than those aged between 12 and 17. Young people told us that they felt that public information about mental health should be tailored according to different age groups. It was very interesting to us that the older young people found this more of an issue than the younger group. This theme that the transitional age group of 18-26 having particular challenges and being a real group with significant unmet needs was a conclusion from our research that came up again and again.</a:t>
            </a:r>
          </a:p>
          <a:p>
            <a:endParaRPr lang="en-GB" baseline="0" dirty="0" smtClean="0"/>
          </a:p>
          <a:p>
            <a:r>
              <a:rPr lang="en-GB" baseline="0" dirty="0" smtClean="0"/>
              <a:t>When it came to support, 27% of young people do not feel supported to talk about mental health in their place of learning or workplace. We received many comments from young people about the lack of mental health education and support in schools, with a real feeling that mental health isn’t a priority in schools. Worryingly, 55% of those who took part in the research said they wouldn’t feel comfortable talking to a teacher about their mental health, with only 11% saying they would be comfortable. </a:t>
            </a:r>
          </a:p>
          <a:p>
            <a:endParaRPr lang="en-GB" baseline="0" dirty="0" smtClean="0"/>
          </a:p>
          <a:p>
            <a:r>
              <a:rPr lang="en-GB" baseline="0" dirty="0" smtClean="0"/>
              <a:t>Many of the young people we spoke to had experience of mental health services. They identified a range of challenges that they faced, including a lack of accessibility and confidentiality, not being taken seriously due to their age, and a lack of person-centred treatment. </a:t>
            </a:r>
          </a:p>
          <a:p>
            <a:endParaRPr lang="en-GB" baseline="0" dirty="0" smtClean="0"/>
          </a:p>
          <a:p>
            <a:r>
              <a:rPr lang="en-GB" baseline="0" dirty="0" smtClean="0"/>
              <a:t>Services that are young person-specific were identified as positive examples of mental health services, with young people saying they had positive experiences of services with staff trained in young people’s issues and taking a young-person friendly approach. </a:t>
            </a:r>
          </a:p>
          <a:p>
            <a:endParaRPr lang="en-GB" baseline="0" dirty="0" smtClean="0"/>
          </a:p>
        </p:txBody>
      </p:sp>
      <p:sp>
        <p:nvSpPr>
          <p:cNvPr id="4" name="Slide Number Placeholder 3"/>
          <p:cNvSpPr>
            <a:spLocks noGrp="1"/>
          </p:cNvSpPr>
          <p:nvPr>
            <p:ph type="sldNum" sz="quarter" idx="10"/>
          </p:nvPr>
        </p:nvSpPr>
        <p:spPr/>
        <p:txBody>
          <a:bodyPr/>
          <a:lstStyle/>
          <a:p>
            <a:pPr defTabSz="914640">
              <a:defRPr/>
            </a:pPr>
            <a:fld id="{AE1FB9FF-505D-4939-9113-8BD8D955BF94}" type="slidenum">
              <a:rPr lang="en-GB">
                <a:solidFill>
                  <a:prstClr val="black"/>
                </a:solidFill>
                <a:latin typeface="Calibri" panose="020F0502020204030204"/>
              </a:rPr>
              <a:pPr defTabSz="914640">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xmlns="" val="386343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40">
              <a:defRPr/>
            </a:pPr>
            <a:r>
              <a:rPr lang="en-GB" baseline="0" dirty="0" smtClean="0"/>
              <a:t>So, those were the main issues that we identified, but we also came up with some recommendations as well. </a:t>
            </a:r>
          </a:p>
          <a:p>
            <a:pPr defTabSz="914640">
              <a:defRPr/>
            </a:pPr>
            <a:endParaRPr lang="en-GB" baseline="0" dirty="0" smtClean="0"/>
          </a:p>
          <a:p>
            <a:pPr defTabSz="914640">
              <a:defRPr/>
            </a:pPr>
            <a:r>
              <a:rPr lang="en-GB" baseline="0" dirty="0" smtClean="0"/>
              <a:t>On this slide, we have highlighted some of the ones that we felt that you might be able to help us deliver – these are in the report too. </a:t>
            </a:r>
          </a:p>
          <a:p>
            <a:pPr defTabSz="914640">
              <a:defRPr/>
            </a:pPr>
            <a:endParaRPr lang="en-GB" baseline="0" dirty="0" smtClean="0"/>
          </a:p>
          <a:p>
            <a:pPr defTabSz="914640">
              <a:defRPr/>
            </a:pPr>
            <a:r>
              <a:rPr lang="en-GB" baseline="0" dirty="0" smtClean="0"/>
              <a:t>At a local level, we provided MSYPs with a Campaign Action Plan that will give them a set of resources to campaign for improved service provision and support in their local area </a:t>
            </a:r>
            <a:r>
              <a:rPr lang="en-GB" baseline="0" dirty="0" smtClean="0">
                <a:sym typeface="Wingdings" panose="05000000000000000000" pitchFamily="2" charset="2"/>
              </a:rPr>
              <a:t> </a:t>
            </a:r>
            <a:r>
              <a:rPr lang="en-GB" b="1" baseline="0" dirty="0" smtClean="0">
                <a:sym typeface="Wingdings" panose="05000000000000000000" pitchFamily="2" charset="2"/>
              </a:rPr>
              <a:t>please give the Courtney Gemmell case study!</a:t>
            </a:r>
          </a:p>
          <a:p>
            <a:pPr defTabSz="914640">
              <a:defRPr/>
            </a:pPr>
            <a:endParaRPr lang="en-GB" baseline="0" dirty="0" smtClean="0"/>
          </a:p>
          <a:p>
            <a:pPr defTabSz="914640">
              <a:defRPr/>
            </a:pPr>
            <a:r>
              <a:rPr lang="en-GB" baseline="0" dirty="0" smtClean="0"/>
              <a:t>At a national level, we engaged with Scottish Government Ministers, including the Deputy First Minister and the Mental Health Minister, officials, MSPs from all of the parties, as well as national bodies like NHS Education Scotland, Education Scotland, and COSLA.</a:t>
            </a:r>
          </a:p>
          <a:p>
            <a:pPr defTabSz="914640">
              <a:defRPr/>
            </a:pPr>
            <a:endParaRPr lang="en-GB" baseline="0" dirty="0" smtClean="0"/>
          </a:p>
          <a:p>
            <a:pPr defTabSz="914640">
              <a:defRPr/>
            </a:pPr>
            <a:endParaRPr lang="en-GB" baseline="0" dirty="0" smtClean="0"/>
          </a:p>
        </p:txBody>
      </p:sp>
      <p:sp>
        <p:nvSpPr>
          <p:cNvPr id="4" name="Slide Number Placeholder 3"/>
          <p:cNvSpPr>
            <a:spLocks noGrp="1"/>
          </p:cNvSpPr>
          <p:nvPr>
            <p:ph type="sldNum" sz="quarter" idx="10"/>
          </p:nvPr>
        </p:nvSpPr>
        <p:spPr/>
        <p:txBody>
          <a:bodyPr/>
          <a:lstStyle/>
          <a:p>
            <a:pPr defTabSz="914640">
              <a:defRPr/>
            </a:pPr>
            <a:fld id="{AE1FB9FF-505D-4939-9113-8BD8D955BF94}" type="slidenum">
              <a:rPr lang="en-GB">
                <a:solidFill>
                  <a:prstClr val="black"/>
                </a:solidFill>
                <a:latin typeface="Calibri" panose="020F0502020204030204"/>
              </a:rPr>
              <a:pPr defTabSz="914640">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xmlns="" val="105972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mn-lt"/>
              </a:rPr>
              <a:t>So- given all that,</a:t>
            </a:r>
            <a:r>
              <a:rPr lang="en-GB" baseline="0" dirty="0" smtClean="0">
                <a:latin typeface="+mn-lt"/>
              </a:rPr>
              <a:t> what did the campaign achieve? </a:t>
            </a:r>
          </a:p>
          <a:p>
            <a:endParaRPr lang="en-GB" baseline="0" dirty="0" smtClean="0">
              <a:latin typeface="+mn-lt"/>
            </a:endParaRPr>
          </a:p>
          <a:p>
            <a:r>
              <a:rPr lang="en-GB" baseline="0" dirty="0" smtClean="0">
                <a:latin typeface="+mn-lt"/>
              </a:rPr>
              <a:t>The campaign managed to ensure young people influenced the Scottish Government’s Mental Health Strategy, as well as securing agreement that CAMHS services should be extended from 18-25 years old. Culturally, we triggered many conversations around mental health without stigma, which has brought about other campaigns such as SAMH’s </a:t>
            </a:r>
            <a:r>
              <a:rPr lang="en-GB" i="1" baseline="0" dirty="0" smtClean="0">
                <a:latin typeface="+mn-lt"/>
              </a:rPr>
              <a:t>Going to Be </a:t>
            </a:r>
            <a:r>
              <a:rPr lang="en-GB" i="0" baseline="0" dirty="0" smtClean="0">
                <a:latin typeface="+mn-lt"/>
              </a:rPr>
              <a:t>campaign, which we fully support! It’s great to be here today to continue these positive conversations around young people’s mental health and wellbeing.</a:t>
            </a:r>
          </a:p>
          <a:p>
            <a:endParaRPr lang="en-GB" i="0" baseline="0" dirty="0" smtClean="0">
              <a:latin typeface="+mn-lt"/>
            </a:endParaRPr>
          </a:p>
          <a:p>
            <a:r>
              <a:rPr lang="en-GB" i="0" baseline="0" dirty="0" smtClean="0">
                <a:latin typeface="+mn-lt"/>
              </a:rPr>
              <a:t>We are still continuing work on mental health, in taking part in discussions such as this today, carrying on the conversation at a local level in schools and with councillors and MSPs, and continuing to influence the Mental Health Strategy. For example, we’re currently embarking on a project to improve transitions from children’s mental health services to adult mental health services and looking into anticipatory care planning with the Scottish Government. Please follow our Twitter to find out more @</a:t>
            </a:r>
            <a:r>
              <a:rPr lang="en-GB" i="0" baseline="0" dirty="0" err="1" smtClean="0">
                <a:latin typeface="+mn-lt"/>
              </a:rPr>
              <a:t>OfficialSYP</a:t>
            </a:r>
            <a:r>
              <a:rPr lang="en-GB" i="0" baseline="0" dirty="0" smtClean="0">
                <a:latin typeface="+mn-lt"/>
              </a:rPr>
              <a:t>.</a:t>
            </a:r>
          </a:p>
          <a:p>
            <a:endParaRPr lang="en-GB" i="0" baseline="0" dirty="0" smtClean="0">
              <a:latin typeface="+mn-lt"/>
            </a:endParaRPr>
          </a:p>
          <a:p>
            <a:r>
              <a:rPr lang="en-GB" i="0" baseline="0" dirty="0" smtClean="0">
                <a:latin typeface="+mn-lt"/>
              </a:rPr>
              <a:t>We can also look at mental health and rights with our new campaign, so I’ll hand you over to </a:t>
            </a:r>
            <a:r>
              <a:rPr lang="en-GB" i="0" baseline="0" dirty="0" err="1" smtClean="0">
                <a:latin typeface="+mn-lt"/>
              </a:rPr>
              <a:t>Chloé</a:t>
            </a:r>
            <a:r>
              <a:rPr lang="en-GB" i="0" baseline="0" dirty="0" smtClean="0">
                <a:latin typeface="+mn-lt"/>
              </a:rPr>
              <a:t> now to tell you more about it!</a:t>
            </a:r>
            <a:endParaRPr lang="en-GB" baseline="0" dirty="0" smtClean="0">
              <a:latin typeface="+mn-lt"/>
            </a:endParaRPr>
          </a:p>
        </p:txBody>
      </p:sp>
      <p:sp>
        <p:nvSpPr>
          <p:cNvPr id="4" name="Slide Number Placeholder 3"/>
          <p:cNvSpPr>
            <a:spLocks noGrp="1"/>
          </p:cNvSpPr>
          <p:nvPr>
            <p:ph type="sldNum" sz="quarter" idx="10"/>
          </p:nvPr>
        </p:nvSpPr>
        <p:spPr/>
        <p:txBody>
          <a:bodyPr/>
          <a:lstStyle/>
          <a:p>
            <a:pPr defTabSz="914640">
              <a:defRPr/>
            </a:pPr>
            <a:fld id="{AE1FB9FF-505D-4939-9113-8BD8D955BF94}" type="slidenum">
              <a:rPr lang="en-GB">
                <a:solidFill>
                  <a:prstClr val="black"/>
                </a:solidFill>
                <a:latin typeface="Calibri" panose="020F0502020204030204"/>
              </a:rPr>
              <a:pPr defTabSz="914640">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xmlns="" val="263239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5349D33-98FB-47BD-9CF9-885C37771F2B}" type="datetime1">
              <a:rPr lang="en-GB" smtClean="0"/>
              <a:pPr/>
              <a:t>08/11/2017</a:t>
            </a:fld>
            <a:endParaRPr lang="en-GB"/>
          </a:p>
        </p:txBody>
      </p:sp>
      <p:sp>
        <p:nvSpPr>
          <p:cNvPr id="5" name="Footer Placeholder 4"/>
          <p:cNvSpPr>
            <a:spLocks noGrp="1"/>
          </p:cNvSpPr>
          <p:nvPr>
            <p:ph type="ftr" sz="quarter" idx="11"/>
          </p:nvPr>
        </p:nvSpPr>
        <p:spPr>
          <a:xfrm>
            <a:off x="4077788" y="6382440"/>
            <a:ext cx="4114800" cy="365125"/>
          </a:xfrm>
        </p:spPr>
        <p:txBody>
          <a:bodyPr/>
          <a:lstStyle/>
          <a:p>
            <a:r>
              <a:rPr lang="en-GB" smtClean="0"/>
              <a:t>#SYPrights</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198929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3D2000-0820-4B04-8C40-ABFC5C87B09E}" type="datetime1">
              <a:rPr lang="en-GB" smtClean="0"/>
              <a:pPr/>
              <a:t>08/11/2017</a:t>
            </a:fld>
            <a:endParaRPr lang="en-GB"/>
          </a:p>
        </p:txBody>
      </p:sp>
      <p:sp>
        <p:nvSpPr>
          <p:cNvPr id="5" name="Footer Placeholder 4"/>
          <p:cNvSpPr>
            <a:spLocks noGrp="1"/>
          </p:cNvSpPr>
          <p:nvPr>
            <p:ph type="ftr" sz="quarter" idx="11"/>
          </p:nvPr>
        </p:nvSpPr>
        <p:spPr/>
        <p:txBody>
          <a:bodyPr/>
          <a:lstStyle/>
          <a:p>
            <a:r>
              <a:rPr lang="en-GB" smtClean="0"/>
              <a:t>#SYPrights</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322741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8B80A28-48E2-4831-BD7D-80C112BAB189}" type="datetime1">
              <a:rPr lang="en-GB" smtClean="0"/>
              <a:pPr/>
              <a:t>08/11/2017</a:t>
            </a:fld>
            <a:endParaRPr lang="en-GB"/>
          </a:p>
        </p:txBody>
      </p:sp>
      <p:sp>
        <p:nvSpPr>
          <p:cNvPr id="5" name="Footer Placeholder 4"/>
          <p:cNvSpPr>
            <a:spLocks noGrp="1"/>
          </p:cNvSpPr>
          <p:nvPr>
            <p:ph type="ftr" sz="quarter" idx="11"/>
          </p:nvPr>
        </p:nvSpPr>
        <p:spPr/>
        <p:txBody>
          <a:bodyPr/>
          <a:lstStyle/>
          <a:p>
            <a:r>
              <a:rPr lang="en-GB" smtClean="0"/>
              <a:t>#SYPrights</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292278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51B5DB-17E9-4E5E-AAD2-B6A3C125DE4A}" type="datetime1">
              <a:rPr lang="en-GB" smtClean="0"/>
              <a:pPr/>
              <a:t>08/11/2017</a:t>
            </a:fld>
            <a:endParaRPr lang="en-GB"/>
          </a:p>
        </p:txBody>
      </p:sp>
      <p:sp>
        <p:nvSpPr>
          <p:cNvPr id="5" name="Footer Placeholder 4"/>
          <p:cNvSpPr>
            <a:spLocks noGrp="1"/>
          </p:cNvSpPr>
          <p:nvPr>
            <p:ph type="ftr" sz="quarter" idx="11"/>
          </p:nvPr>
        </p:nvSpPr>
        <p:spPr/>
        <p:txBody>
          <a:bodyPr/>
          <a:lstStyle/>
          <a:p>
            <a:r>
              <a:rPr lang="en-GB" smtClean="0"/>
              <a:t>#SYPrights</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85834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5C6AC4-997B-4C99-93C7-A79413EBF202}" type="datetime1">
              <a:rPr lang="en-GB" smtClean="0"/>
              <a:pPr/>
              <a:t>08/11/2017</a:t>
            </a:fld>
            <a:endParaRPr lang="en-GB"/>
          </a:p>
        </p:txBody>
      </p:sp>
      <p:sp>
        <p:nvSpPr>
          <p:cNvPr id="5" name="Footer Placeholder 4"/>
          <p:cNvSpPr>
            <a:spLocks noGrp="1"/>
          </p:cNvSpPr>
          <p:nvPr>
            <p:ph type="ftr" sz="quarter" idx="11"/>
          </p:nvPr>
        </p:nvSpPr>
        <p:spPr/>
        <p:txBody>
          <a:bodyPr/>
          <a:lstStyle/>
          <a:p>
            <a:r>
              <a:rPr lang="en-GB" smtClean="0"/>
              <a:t>#SYPrights</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151531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3E01EB8-104C-4A2C-9DAE-99188B6C2959}" type="datetime1">
              <a:rPr lang="en-GB" smtClean="0"/>
              <a:pPr/>
              <a:t>08/11/2017</a:t>
            </a:fld>
            <a:endParaRPr lang="en-GB"/>
          </a:p>
        </p:txBody>
      </p:sp>
      <p:sp>
        <p:nvSpPr>
          <p:cNvPr id="6" name="Footer Placeholder 5"/>
          <p:cNvSpPr>
            <a:spLocks noGrp="1"/>
          </p:cNvSpPr>
          <p:nvPr>
            <p:ph type="ftr" sz="quarter" idx="11"/>
          </p:nvPr>
        </p:nvSpPr>
        <p:spPr/>
        <p:txBody>
          <a:bodyPr/>
          <a:lstStyle/>
          <a:p>
            <a:r>
              <a:rPr lang="en-GB" smtClean="0"/>
              <a:t>#SYPrights</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295097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13C06A0-C46F-4B98-8084-78BF306E5E9F}" type="datetime1">
              <a:rPr lang="en-GB" smtClean="0"/>
              <a:pPr/>
              <a:t>08/11/2017</a:t>
            </a:fld>
            <a:endParaRPr lang="en-GB"/>
          </a:p>
        </p:txBody>
      </p:sp>
      <p:sp>
        <p:nvSpPr>
          <p:cNvPr id="8" name="Footer Placeholder 7"/>
          <p:cNvSpPr>
            <a:spLocks noGrp="1"/>
          </p:cNvSpPr>
          <p:nvPr>
            <p:ph type="ftr" sz="quarter" idx="11"/>
          </p:nvPr>
        </p:nvSpPr>
        <p:spPr/>
        <p:txBody>
          <a:bodyPr/>
          <a:lstStyle/>
          <a:p>
            <a:r>
              <a:rPr lang="en-GB" smtClean="0"/>
              <a:t>#SYPrights</a:t>
            </a:r>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203555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ACEF836-C1D3-4596-8E5E-20382AC10E46}" type="datetime1">
              <a:rPr lang="en-GB" smtClean="0"/>
              <a:pPr/>
              <a:t>08/11/2017</a:t>
            </a:fld>
            <a:endParaRPr lang="en-GB"/>
          </a:p>
        </p:txBody>
      </p:sp>
      <p:sp>
        <p:nvSpPr>
          <p:cNvPr id="4" name="Footer Placeholder 3"/>
          <p:cNvSpPr>
            <a:spLocks noGrp="1"/>
          </p:cNvSpPr>
          <p:nvPr>
            <p:ph type="ftr" sz="quarter" idx="11"/>
          </p:nvPr>
        </p:nvSpPr>
        <p:spPr/>
        <p:txBody>
          <a:bodyPr/>
          <a:lstStyle/>
          <a:p>
            <a:r>
              <a:rPr lang="en-GB" smtClean="0"/>
              <a:t>#SYPrights</a:t>
            </a:r>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274016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BA89108-6B48-40E6-B0B8-149077DE5658}" type="datetime1">
              <a:rPr lang="en-GB" smtClean="0"/>
              <a:pPr/>
              <a:t>08/11/2017</a:t>
            </a:fld>
            <a:endParaRPr lang="en-GB"/>
          </a:p>
        </p:txBody>
      </p:sp>
      <p:sp>
        <p:nvSpPr>
          <p:cNvPr id="3" name="Footer Placeholder 2"/>
          <p:cNvSpPr>
            <a:spLocks noGrp="1"/>
          </p:cNvSpPr>
          <p:nvPr>
            <p:ph type="ftr" sz="quarter" idx="11"/>
          </p:nvPr>
        </p:nvSpPr>
        <p:spPr/>
        <p:txBody>
          <a:bodyPr/>
          <a:lstStyle/>
          <a:p>
            <a:r>
              <a:rPr lang="en-GB" smtClean="0"/>
              <a:t>#SYPrights</a:t>
            </a:r>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231708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1855D45-C7E1-42AB-B159-EFC9AD53F674}" type="datetime1">
              <a:rPr lang="en-GB" smtClean="0"/>
              <a:pPr/>
              <a:t>08/11/2017</a:t>
            </a:fld>
            <a:endParaRPr lang="en-GB"/>
          </a:p>
        </p:txBody>
      </p:sp>
      <p:sp>
        <p:nvSpPr>
          <p:cNvPr id="6" name="Footer Placeholder 5"/>
          <p:cNvSpPr>
            <a:spLocks noGrp="1"/>
          </p:cNvSpPr>
          <p:nvPr>
            <p:ph type="ftr" sz="quarter" idx="11"/>
          </p:nvPr>
        </p:nvSpPr>
        <p:spPr/>
        <p:txBody>
          <a:bodyPr/>
          <a:lstStyle/>
          <a:p>
            <a:r>
              <a:rPr lang="en-GB" smtClean="0"/>
              <a:t>#SYPrights</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65357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0BF803-2E09-49B1-9FA0-8FD6D52A0221}" type="datetime1">
              <a:rPr lang="en-GB" smtClean="0"/>
              <a:pPr/>
              <a:t>08/11/2017</a:t>
            </a:fld>
            <a:endParaRPr lang="en-GB"/>
          </a:p>
        </p:txBody>
      </p:sp>
      <p:sp>
        <p:nvSpPr>
          <p:cNvPr id="6" name="Footer Placeholder 5"/>
          <p:cNvSpPr>
            <a:spLocks noGrp="1"/>
          </p:cNvSpPr>
          <p:nvPr>
            <p:ph type="ftr" sz="quarter" idx="11"/>
          </p:nvPr>
        </p:nvSpPr>
        <p:spPr/>
        <p:txBody>
          <a:bodyPr/>
          <a:lstStyle/>
          <a:p>
            <a:r>
              <a:rPr lang="en-GB" smtClean="0"/>
              <a:t>#SYPrights</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F17202A-D944-44C7-9088-3558986AECB9}" type="slidenum">
              <a:rPr lang="en-GB" smtClean="0"/>
              <a:pPr/>
              <a:t>‹#›</a:t>
            </a:fld>
            <a:endParaRPr lang="en-GB"/>
          </a:p>
        </p:txBody>
      </p:sp>
    </p:spTree>
    <p:extLst>
      <p:ext uri="{BB962C8B-B14F-4D97-AF65-F5344CB8AC3E}">
        <p14:creationId xmlns:p14="http://schemas.microsoft.com/office/powerpoint/2010/main" xmlns="" val="271708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3000" b="-23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643467" y="365125"/>
            <a:ext cx="10972800" cy="59912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449790"/>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4077788" y="6395503"/>
            <a:ext cx="4114800" cy="365125"/>
          </a:xfrm>
          <a:prstGeom prst="rect">
            <a:avLst/>
          </a:prstGeom>
        </p:spPr>
        <p:txBody>
          <a:bodyPr vert="horz" lIns="91440" tIns="45720" rIns="91440" bIns="45720" rtlCol="0" anchor="ctr"/>
          <a:lstStyle>
            <a:lvl1pPr algn="ctr">
              <a:defRPr sz="2800" b="1">
                <a:solidFill>
                  <a:srgbClr val="0093D0"/>
                </a:solidFill>
                <a:latin typeface="Trebuchet MS" panose="020B0603020202020204" pitchFamily="34" charset="0"/>
              </a:defRPr>
            </a:lvl1pPr>
          </a:lstStyle>
          <a:p>
            <a:r>
              <a:rPr lang="en-GB" dirty="0" smtClean="0"/>
              <a:t>#</a:t>
            </a:r>
            <a:r>
              <a:rPr lang="en-GB" dirty="0" err="1" smtClean="0"/>
              <a:t>SYPrights</a:t>
            </a:r>
            <a:endParaRPr lang="en-GB" dirty="0"/>
          </a:p>
        </p:txBody>
      </p:sp>
    </p:spTree>
    <p:extLst>
      <p:ext uri="{BB962C8B-B14F-4D97-AF65-F5344CB8AC3E}">
        <p14:creationId xmlns:p14="http://schemas.microsoft.com/office/powerpoint/2010/main" xmlns="" val="2982742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90000"/>
        </a:lnSpc>
        <a:spcBef>
          <a:spcPct val="0"/>
        </a:spcBef>
        <a:buNone/>
        <a:defRPr sz="5400" b="1" kern="1200">
          <a:solidFill>
            <a:srgbClr val="0093D0"/>
          </a:solidFill>
          <a:latin typeface="Trebuchet MS" panose="020B0603020202020204" pitchFamily="34" charset="0"/>
          <a:ea typeface="+mj-ea"/>
          <a:cs typeface="+mj-cs"/>
        </a:defRPr>
      </a:lvl1pPr>
    </p:titleStyle>
    <p:bodyStyle>
      <a:lvl1pPr marL="355600" indent="-271463" algn="l" defTabSz="914400" rtl="0" eaLnBrk="1" latinLnBrk="0" hangingPunct="1">
        <a:lnSpc>
          <a:spcPct val="90000"/>
        </a:lnSpc>
        <a:spcBef>
          <a:spcPts val="1000"/>
        </a:spcBef>
        <a:buFont typeface="Arial" panose="020B0604020202020204" pitchFamily="34" charset="0"/>
        <a:buChar char="•"/>
        <a:defRPr sz="3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aurs.p@syp.org.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https://gallery.mailchimp.com/ee1e06b36e4ad5419412b8e7d/images/2ae548fd-9b02-456e-9ee1-bea74daed9ec.p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14589"/>
            <a:ext cx="9144000" cy="2943224"/>
          </a:xfrm>
        </p:spPr>
        <p:txBody>
          <a:bodyPr>
            <a:normAutofit/>
          </a:bodyPr>
          <a:lstStyle/>
          <a:p>
            <a:r>
              <a:rPr lang="en-GB" sz="4400" i="1" dirty="0" smtClean="0"/>
              <a:t>Children’s Health Scotland</a:t>
            </a:r>
            <a:br>
              <a:rPr lang="en-GB" sz="4400" i="1" dirty="0" smtClean="0"/>
            </a:br>
            <a:r>
              <a:rPr lang="en-GB" sz="2400" i="1" dirty="0" smtClean="0"/>
              <a:t>Child Healthcare in Scotland: Overcoming the Challenges to Equality</a:t>
            </a:r>
            <a:br>
              <a:rPr lang="en-GB" sz="2400" i="1" dirty="0" smtClean="0"/>
            </a:br>
            <a:r>
              <a:rPr lang="en-GB" sz="2400" i="1" dirty="0" smtClean="0"/>
              <a:t/>
            </a:r>
            <a:br>
              <a:rPr lang="en-GB" sz="2400" i="1" dirty="0" smtClean="0"/>
            </a:br>
            <a:r>
              <a:rPr lang="en-GB" sz="2000" i="1" dirty="0" smtClean="0"/>
              <a:t>Approaches and Challenges in addressing Children and Young People’s Health and Emotional Wellbeing. </a:t>
            </a:r>
            <a:br>
              <a:rPr lang="en-GB" sz="2000" i="1" dirty="0" smtClean="0"/>
            </a:br>
            <a:r>
              <a:rPr lang="en-GB" sz="2000" i="1" dirty="0" smtClean="0"/>
              <a:t/>
            </a:r>
            <a:br>
              <a:rPr lang="en-GB" sz="2000" i="1" dirty="0" smtClean="0"/>
            </a:br>
            <a:r>
              <a:rPr lang="en-GB" sz="2000" i="1" dirty="0" smtClean="0"/>
              <a:t>SYP campaigns</a:t>
            </a:r>
            <a:endParaRPr lang="en-GB" sz="2000" i="1" dirty="0"/>
          </a:p>
        </p:txBody>
      </p:sp>
      <p:sp>
        <p:nvSpPr>
          <p:cNvPr id="4" name="Footer Placeholder 3"/>
          <p:cNvSpPr>
            <a:spLocks noGrp="1"/>
          </p:cNvSpPr>
          <p:nvPr>
            <p:ph type="ftr" sz="quarter" idx="11"/>
          </p:nvPr>
        </p:nvSpPr>
        <p:spPr/>
        <p:txBody>
          <a:bodyPr/>
          <a:lstStyle/>
          <a:p>
            <a:r>
              <a:rPr lang="en-GB" sz="2800" b="1" dirty="0" smtClean="0"/>
              <a:t>#</a:t>
            </a:r>
            <a:r>
              <a:rPr lang="en-GB" sz="2800" b="1" dirty="0" err="1" smtClean="0"/>
              <a:t>SYPrights</a:t>
            </a:r>
            <a:endParaRPr lang="en-GB" sz="2800" b="1" dirty="0"/>
          </a:p>
        </p:txBody>
      </p:sp>
      <p:pic>
        <p:nvPicPr>
          <p:cNvPr id="6" name="Picture 5"/>
          <p:cNvPicPr>
            <a:picLocks noChangeAspect="1"/>
          </p:cNvPicPr>
          <p:nvPr/>
        </p:nvPicPr>
        <p:blipFill>
          <a:blip r:embed="rId3" cstate="print"/>
          <a:stretch>
            <a:fillRect/>
          </a:stretch>
        </p:blipFill>
        <p:spPr>
          <a:xfrm>
            <a:off x="9988225" y="76818"/>
            <a:ext cx="1633870" cy="18472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1838" y="553577"/>
            <a:ext cx="1928813" cy="2012549"/>
          </a:xfrm>
          <a:prstGeom prst="rect">
            <a:avLst/>
          </a:prstGeom>
        </p:spPr>
      </p:pic>
      <p:pic>
        <p:nvPicPr>
          <p:cNvPr id="7" name="Content Placeholder 4"/>
          <p:cNvPicPr>
            <a:picLocks noChangeAspect="1"/>
          </p:cNvPicPr>
          <p:nvPr/>
        </p:nvPicPr>
        <p:blipFill>
          <a:blip r:embed="rId5" cstate="print"/>
          <a:stretch>
            <a:fillRect/>
          </a:stretch>
        </p:blipFill>
        <p:spPr>
          <a:xfrm>
            <a:off x="6561773" y="700088"/>
            <a:ext cx="2039991" cy="1866038"/>
          </a:xfrm>
          <a:prstGeom prst="rect">
            <a:avLst/>
          </a:prstGeom>
        </p:spPr>
      </p:pic>
      <p:sp>
        <p:nvSpPr>
          <p:cNvPr id="3" name="TextBox 2"/>
          <p:cNvSpPr txBox="1"/>
          <p:nvPr/>
        </p:nvSpPr>
        <p:spPr>
          <a:xfrm>
            <a:off x="419100" y="5520587"/>
            <a:ext cx="11772900" cy="584775"/>
          </a:xfrm>
          <a:prstGeom prst="rect">
            <a:avLst/>
          </a:prstGeom>
          <a:noFill/>
        </p:spPr>
        <p:txBody>
          <a:bodyPr wrap="square" rtlCol="0">
            <a:spAutoFit/>
          </a:bodyPr>
          <a:lstStyle/>
          <a:p>
            <a:pPr algn="ctr"/>
            <a:r>
              <a:rPr lang="en-GB" sz="1600" dirty="0" smtClean="0">
                <a:solidFill>
                  <a:srgbClr val="F78E1E"/>
                </a:solidFill>
                <a:latin typeface="Trebuchet MS" panose="020B0603020202020204" pitchFamily="34" charset="0"/>
              </a:rPr>
              <a:t>By </a:t>
            </a:r>
            <a:r>
              <a:rPr lang="en-GB" sz="1600" b="1" dirty="0" err="1" smtClean="0">
                <a:solidFill>
                  <a:srgbClr val="F78E1E"/>
                </a:solidFill>
                <a:latin typeface="Trebuchet MS" panose="020B0603020202020204" pitchFamily="34" charset="0"/>
              </a:rPr>
              <a:t>Chloé</a:t>
            </a:r>
            <a:r>
              <a:rPr lang="en-GB" sz="1600" b="1" dirty="0" smtClean="0">
                <a:solidFill>
                  <a:srgbClr val="F78E1E"/>
                </a:solidFill>
                <a:latin typeface="Trebuchet MS" panose="020B0603020202020204" pitchFamily="34" charset="0"/>
              </a:rPr>
              <a:t> Robertson MSYP </a:t>
            </a:r>
            <a:r>
              <a:rPr lang="en-GB" sz="1600" dirty="0" smtClean="0">
                <a:solidFill>
                  <a:srgbClr val="F78E1E"/>
                </a:solidFill>
                <a:latin typeface="Trebuchet MS" panose="020B0603020202020204" pitchFamily="34" charset="0"/>
              </a:rPr>
              <a:t>for Cunninghame South (Convener of the Health and Wellbeing Committee) and </a:t>
            </a:r>
          </a:p>
          <a:p>
            <a:pPr algn="ctr"/>
            <a:r>
              <a:rPr lang="en-GB" sz="1600" b="1" dirty="0" smtClean="0">
                <a:solidFill>
                  <a:srgbClr val="F78E1E"/>
                </a:solidFill>
                <a:latin typeface="Trebuchet MS" panose="020B0603020202020204" pitchFamily="34" charset="0"/>
              </a:rPr>
              <a:t>Thomas McEachan MSYP </a:t>
            </a:r>
            <a:r>
              <a:rPr lang="en-GB" sz="1600" dirty="0" smtClean="0">
                <a:solidFill>
                  <a:srgbClr val="F78E1E"/>
                </a:solidFill>
                <a:latin typeface="Trebuchet MS" panose="020B0603020202020204" pitchFamily="34" charset="0"/>
              </a:rPr>
              <a:t>for Glasgow Pollok (Trustee with portfolio for Projects and Campaigns).</a:t>
            </a:r>
            <a:endParaRPr lang="en-GB" sz="1600" dirty="0">
              <a:solidFill>
                <a:srgbClr val="F78E1E"/>
              </a:solidFill>
              <a:latin typeface="Trebuchet MS" panose="020B0603020202020204" pitchFamily="34" charset="0"/>
            </a:endParaRPr>
          </a:p>
        </p:txBody>
      </p:sp>
    </p:spTree>
    <p:extLst>
      <p:ext uri="{BB962C8B-B14F-4D97-AF65-F5344CB8AC3E}">
        <p14:creationId xmlns:p14="http://schemas.microsoft.com/office/powerpoint/2010/main" xmlns="" val="511526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3261361" y="916317"/>
            <a:ext cx="5428624" cy="4965717"/>
          </a:xfrm>
          <a:prstGeom prst="rect">
            <a:avLst/>
          </a:prstGeom>
        </p:spPr>
      </p:pic>
      <p:sp>
        <p:nvSpPr>
          <p:cNvPr id="4" name="Footer Placeholder 3"/>
          <p:cNvSpPr>
            <a:spLocks noGrp="1"/>
          </p:cNvSpPr>
          <p:nvPr>
            <p:ph type="ftr" sz="quarter" idx="11"/>
          </p:nvPr>
        </p:nvSpPr>
        <p:spPr/>
        <p:txBody>
          <a:bodyPr/>
          <a:lstStyle/>
          <a:p>
            <a:r>
              <a:rPr lang="en-GB" smtClean="0"/>
              <a:t>#SYPrights</a:t>
            </a:r>
            <a:endParaRPr lang="en-GB"/>
          </a:p>
        </p:txBody>
      </p:sp>
    </p:spTree>
    <p:extLst>
      <p:ext uri="{BB962C8B-B14F-4D97-AF65-F5344CB8AC3E}">
        <p14:creationId xmlns:p14="http://schemas.microsoft.com/office/powerpoint/2010/main" xmlns="" val="429846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t>By the end of this campaign, SYP wants:</a:t>
            </a:r>
          </a:p>
          <a:p>
            <a:pPr>
              <a:buNone/>
            </a:pPr>
            <a:endParaRPr lang="en-GB" sz="2200" dirty="0" smtClean="0"/>
          </a:p>
          <a:p>
            <a:r>
              <a:rPr lang="en-GB" b="1" dirty="0" smtClean="0"/>
              <a:t>Scotland’s young people </a:t>
            </a:r>
            <a:r>
              <a:rPr lang="en-GB" dirty="0" smtClean="0"/>
              <a:t>to be aware of and understand their own rights, and be empowered to take action to defend their own rights and those of others. </a:t>
            </a:r>
          </a:p>
          <a:p>
            <a:r>
              <a:rPr lang="en-GB" b="1" dirty="0" smtClean="0"/>
              <a:t>Scotland’s decision-makers </a:t>
            </a:r>
            <a:r>
              <a:rPr lang="en-GB" dirty="0" smtClean="0"/>
              <a:t>to take a human rights-based approach to all policy-making, service provision, and planning, ensuring young people’s voices are at the heart of decisions affecting them. </a:t>
            </a:r>
          </a:p>
          <a:p>
            <a:pPr>
              <a:buNone/>
            </a:pPr>
            <a:endParaRPr lang="en-GB" dirty="0"/>
          </a:p>
        </p:txBody>
      </p:sp>
      <p:sp>
        <p:nvSpPr>
          <p:cNvPr id="4" name="Footer Placeholder 3"/>
          <p:cNvSpPr>
            <a:spLocks noGrp="1"/>
          </p:cNvSpPr>
          <p:nvPr>
            <p:ph type="ftr" sz="quarter" idx="11"/>
          </p:nvPr>
        </p:nvSpPr>
        <p:spPr/>
        <p:txBody>
          <a:bodyPr/>
          <a:lstStyle/>
          <a:p>
            <a:r>
              <a:rPr lang="en-GB" smtClean="0"/>
              <a:t>#SYPrights</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Objectives</a:t>
            </a:r>
            <a:endParaRPr lang="en-GB" dirty="0"/>
          </a:p>
        </p:txBody>
      </p:sp>
      <p:sp>
        <p:nvSpPr>
          <p:cNvPr id="3" name="Content Placeholder 2"/>
          <p:cNvSpPr>
            <a:spLocks noGrp="1"/>
          </p:cNvSpPr>
          <p:nvPr>
            <p:ph idx="1"/>
          </p:nvPr>
        </p:nvSpPr>
        <p:spPr>
          <a:xfrm>
            <a:off x="838200" y="1580605"/>
            <a:ext cx="10515600" cy="4517980"/>
          </a:xfrm>
        </p:spPr>
        <p:txBody>
          <a:bodyPr>
            <a:noAutofit/>
          </a:bodyPr>
          <a:lstStyle/>
          <a:p>
            <a:pPr marL="360363" indent="-360363">
              <a:lnSpc>
                <a:spcPct val="100000"/>
              </a:lnSpc>
              <a:buFont typeface="+mj-lt"/>
              <a:buAutoNum type="arabicPeriod"/>
            </a:pPr>
            <a:r>
              <a:rPr lang="en-GB" sz="2800" dirty="0" smtClean="0"/>
              <a:t>To influence law, policy, and practice in order to strengthen the protection of young people’s rights. </a:t>
            </a:r>
          </a:p>
          <a:p>
            <a:pPr marL="360363" indent="-360363">
              <a:lnSpc>
                <a:spcPct val="100000"/>
              </a:lnSpc>
              <a:buFont typeface="+mj-lt"/>
              <a:buAutoNum type="arabicPeriod"/>
            </a:pPr>
            <a:r>
              <a:rPr lang="en-GB" sz="2800" dirty="0" smtClean="0"/>
              <a:t>To improve links between SYP, public bodies, and national institutions, such as the Scottish Parliament, to respect, protect, and promote young people’s rights. </a:t>
            </a:r>
          </a:p>
          <a:p>
            <a:pPr marL="360363" indent="-360363">
              <a:lnSpc>
                <a:spcPct val="100000"/>
              </a:lnSpc>
              <a:buFont typeface="+mj-lt"/>
              <a:buAutoNum type="arabicPeriod"/>
            </a:pPr>
            <a:r>
              <a:rPr lang="en-GB" sz="2800" dirty="0" smtClean="0"/>
              <a:t>To promote young people’s rights, and empower individuals to defend their own rights and those of others. </a:t>
            </a:r>
          </a:p>
          <a:p>
            <a:pPr marL="360363" indent="-360363">
              <a:lnSpc>
                <a:spcPct val="100000"/>
              </a:lnSpc>
              <a:buFont typeface="+mj-lt"/>
              <a:buAutoNum type="arabicPeriod"/>
            </a:pPr>
            <a:r>
              <a:rPr lang="en-GB" sz="2800" dirty="0" smtClean="0"/>
              <a:t>To strengthen and enhance the status of MSYPs as the voice of Scotland’s young people at a local level, and to strengthen the role of voluntary organisation MSYPs nationally. </a:t>
            </a:r>
          </a:p>
        </p:txBody>
      </p:sp>
      <p:sp>
        <p:nvSpPr>
          <p:cNvPr id="4" name="Footer Placeholder 3"/>
          <p:cNvSpPr>
            <a:spLocks noGrp="1"/>
          </p:cNvSpPr>
          <p:nvPr>
            <p:ph type="ftr" sz="quarter" idx="11"/>
          </p:nvPr>
        </p:nvSpPr>
        <p:spPr/>
        <p:txBody>
          <a:bodyPr/>
          <a:lstStyle/>
          <a:p>
            <a:r>
              <a:rPr lang="en-GB" smtClean="0"/>
              <a:t>#SYPrights</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themes</a:t>
            </a:r>
            <a:endParaRPr lang="en-GB" dirty="0"/>
          </a:p>
        </p:txBody>
      </p:sp>
      <p:sp>
        <p:nvSpPr>
          <p:cNvPr id="4" name="Footer Placeholder 3"/>
          <p:cNvSpPr>
            <a:spLocks noGrp="1"/>
          </p:cNvSpPr>
          <p:nvPr>
            <p:ph type="ftr" sz="quarter" idx="11"/>
          </p:nvPr>
        </p:nvSpPr>
        <p:spPr/>
        <p:txBody>
          <a:bodyPr/>
          <a:lstStyle/>
          <a:p>
            <a:r>
              <a:rPr lang="en-GB" smtClean="0"/>
              <a:t>#SYPrights</a:t>
            </a:r>
            <a:endParaRPr lang="en-GB"/>
          </a:p>
        </p:txBody>
      </p:sp>
      <p:pic>
        <p:nvPicPr>
          <p:cNvPr id="5" name="Content Placeholder 4"/>
          <p:cNvPicPr>
            <a:picLocks noGrp="1" noChangeAspect="1"/>
          </p:cNvPicPr>
          <p:nvPr>
            <p:ph idx="1"/>
          </p:nvPr>
        </p:nvPicPr>
        <p:blipFill>
          <a:blip r:embed="rId3" cstate="print"/>
          <a:srcRect l="25187" t="27556" r="26271" b="21307"/>
          <a:stretch>
            <a:fillRect/>
          </a:stretch>
        </p:blipFill>
        <p:spPr bwMode="auto">
          <a:xfrm>
            <a:off x="2823369" y="1843967"/>
            <a:ext cx="6561244" cy="43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53662" y="586153"/>
            <a:ext cx="9144000" cy="1071563"/>
          </a:xfrm>
        </p:spPr>
        <p:txBody>
          <a:bodyPr/>
          <a:lstStyle/>
          <a:p>
            <a:r>
              <a:rPr lang="en-GB" dirty="0" smtClean="0"/>
              <a:t>Q&amp;A</a:t>
            </a:r>
            <a:endParaRPr lang="en-GB" dirty="0"/>
          </a:p>
        </p:txBody>
      </p:sp>
      <p:sp>
        <p:nvSpPr>
          <p:cNvPr id="4" name="Footer Placeholder 3"/>
          <p:cNvSpPr>
            <a:spLocks noGrp="1"/>
          </p:cNvSpPr>
          <p:nvPr>
            <p:ph type="ftr" sz="quarter" idx="11"/>
          </p:nvPr>
        </p:nvSpPr>
        <p:spPr/>
        <p:txBody>
          <a:bodyPr/>
          <a:lstStyle/>
          <a:p>
            <a:r>
              <a:rPr lang="en-GB" smtClean="0"/>
              <a:t>#SYPrights</a:t>
            </a:r>
            <a:endParaRPr lang="en-GB"/>
          </a:p>
        </p:txBody>
      </p:sp>
      <p:sp>
        <p:nvSpPr>
          <p:cNvPr id="7" name="Subtitle 6"/>
          <p:cNvSpPr>
            <a:spLocks noGrp="1"/>
          </p:cNvSpPr>
          <p:nvPr>
            <p:ph type="subTitle" idx="1"/>
          </p:nvPr>
        </p:nvSpPr>
        <p:spPr>
          <a:xfrm>
            <a:off x="1500554" y="5172926"/>
            <a:ext cx="9144000" cy="899623"/>
          </a:xfrm>
        </p:spPr>
        <p:txBody>
          <a:bodyPr/>
          <a:lstStyle/>
          <a:p>
            <a:r>
              <a:rPr lang="en-GB" dirty="0" smtClean="0"/>
              <a:t>If you have any further questions, please contact Laura Pasternak, SYP’s Public Affairs Officer at </a:t>
            </a:r>
            <a:r>
              <a:rPr lang="en-GB" dirty="0" smtClean="0">
                <a:hlinkClick r:id="rId3"/>
              </a:rPr>
              <a:t>laura.p@syp.org.uk</a:t>
            </a:r>
            <a:r>
              <a:rPr lang="en-GB" dirty="0" smtClean="0"/>
              <a:t> </a:t>
            </a:r>
            <a:endParaRPr lang="en-GB" dirty="0"/>
          </a:p>
        </p:txBody>
      </p:sp>
      <p:pic>
        <p:nvPicPr>
          <p:cNvPr id="6" name="Content Placeholder 4"/>
          <p:cNvPicPr>
            <a:picLocks noChangeAspect="1"/>
          </p:cNvPicPr>
          <p:nvPr/>
        </p:nvPicPr>
        <p:blipFill>
          <a:blip r:embed="rId4" cstate="print"/>
          <a:stretch>
            <a:fillRect/>
          </a:stretch>
        </p:blipFill>
        <p:spPr>
          <a:xfrm>
            <a:off x="4410222" y="1721306"/>
            <a:ext cx="3420793" cy="31290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5560" y="332656"/>
            <a:ext cx="6858000" cy="983178"/>
          </a:xfrm>
        </p:spPr>
        <p:txBody>
          <a:bodyPr/>
          <a:lstStyle/>
          <a:p>
            <a:r>
              <a:rPr lang="en-US" altLang="en-US" b="1" dirty="0" smtClean="0">
                <a:latin typeface="Trebuchet MS" panose="020B0603020202020204" pitchFamily="34" charset="0"/>
              </a:rPr>
              <a:t>About SYP</a:t>
            </a:r>
          </a:p>
        </p:txBody>
      </p:sp>
      <p:grpSp>
        <p:nvGrpSpPr>
          <p:cNvPr id="4" name="Group 3"/>
          <p:cNvGrpSpPr/>
          <p:nvPr/>
        </p:nvGrpSpPr>
        <p:grpSpPr>
          <a:xfrm>
            <a:off x="2992891" y="1305895"/>
            <a:ext cx="5143338" cy="699810"/>
            <a:chOff x="1159036" y="1693443"/>
            <a:chExt cx="5143338" cy="699810"/>
          </a:xfrm>
        </p:grpSpPr>
        <p:sp>
          <p:nvSpPr>
            <p:cNvPr id="2" name="Rectangle 1"/>
            <p:cNvSpPr/>
            <p:nvPr/>
          </p:nvSpPr>
          <p:spPr>
            <a:xfrm rot="21399267">
              <a:off x="1159036" y="1693443"/>
              <a:ext cx="5143338" cy="699810"/>
            </a:xfrm>
            <a:prstGeom prst="rect">
              <a:avLst/>
            </a:prstGeom>
            <a:solidFill>
              <a:schemeClr val="bg1"/>
            </a:solidFill>
            <a:ln w="28575">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rot="21408375">
              <a:off x="1346234" y="1720182"/>
              <a:ext cx="4392488" cy="646331"/>
            </a:xfrm>
            <a:prstGeom prst="rect">
              <a:avLst/>
            </a:prstGeom>
            <a:noFill/>
          </p:spPr>
          <p:txBody>
            <a:bodyPr wrap="square" rtlCol="0">
              <a:spAutoFit/>
            </a:bodyPr>
            <a:lstStyle/>
            <a:p>
              <a:r>
                <a:rPr lang="en-GB" dirty="0">
                  <a:latin typeface="Trebuchet MS" pitchFamily="34" charset="0"/>
                </a:rPr>
                <a:t>The democratically elected voice of Scotland’s young people…</a:t>
              </a:r>
            </a:p>
          </p:txBody>
        </p:sp>
      </p:grpSp>
      <p:sp>
        <p:nvSpPr>
          <p:cNvPr id="9" name="Subtitle 2"/>
          <p:cNvSpPr txBox="1">
            <a:spLocks/>
          </p:cNvSpPr>
          <p:nvPr/>
        </p:nvSpPr>
        <p:spPr>
          <a:xfrm>
            <a:off x="1357313" y="2209549"/>
            <a:ext cx="9944100" cy="3096344"/>
          </a:xfrm>
          <a:prstGeom prst="rect">
            <a:avLst/>
          </a:prstGeom>
          <a:solidFill>
            <a:schemeClr val="bg1"/>
          </a:solid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altLang="en-US" sz="2000" dirty="0">
                <a:latin typeface="Trebuchet MS" panose="020B0603020202020204" pitchFamily="34" charset="0"/>
              </a:rPr>
              <a:t>The Scottish Youth Parliament represents young people all over Scotland</a:t>
            </a:r>
            <a:r>
              <a:rPr lang="en-US" altLang="en-US" sz="2000" dirty="0" smtClean="0">
                <a:latin typeface="Trebuchet MS" panose="020B0603020202020204" pitchFamily="34" charset="0"/>
              </a:rPr>
              <a:t>.</a:t>
            </a:r>
          </a:p>
          <a:p>
            <a:pPr algn="l"/>
            <a:endParaRPr lang="en-US" altLang="en-US" sz="2000" dirty="0">
              <a:latin typeface="Trebuchet MS" panose="020B0603020202020204" pitchFamily="34" charset="0"/>
            </a:endParaRPr>
          </a:p>
          <a:p>
            <a:pPr marL="285750" indent="-285750" algn="l">
              <a:buFont typeface="Arial" panose="020B0604020202020204" pitchFamily="34" charset="0"/>
              <a:buChar char="•"/>
            </a:pPr>
            <a:r>
              <a:rPr lang="en-US" altLang="en-US" sz="2000" dirty="0">
                <a:latin typeface="Trebuchet MS" panose="020B0603020202020204" pitchFamily="34" charset="0"/>
              </a:rPr>
              <a:t>We were established on the 30</a:t>
            </a:r>
            <a:r>
              <a:rPr lang="en-US" altLang="en-US" sz="2000" baseline="30000" dirty="0">
                <a:latin typeface="Trebuchet MS" panose="020B0603020202020204" pitchFamily="34" charset="0"/>
              </a:rPr>
              <a:t>th</a:t>
            </a:r>
            <a:r>
              <a:rPr lang="en-US" altLang="en-US" sz="2000" dirty="0">
                <a:latin typeface="Trebuchet MS" panose="020B0603020202020204" pitchFamily="34" charset="0"/>
              </a:rPr>
              <a:t> June 1999, making us one day older than the Scottish Parliament.</a:t>
            </a:r>
          </a:p>
          <a:p>
            <a:pPr marL="285750" indent="-285750" algn="l">
              <a:buFont typeface="Arial" panose="020B0604020202020204" pitchFamily="34" charset="0"/>
              <a:buChar char="•"/>
            </a:pPr>
            <a:r>
              <a:rPr lang="en-US" altLang="en-US" sz="2000" dirty="0">
                <a:latin typeface="Trebuchet MS" panose="020B0603020202020204" pitchFamily="34" charset="0"/>
              </a:rPr>
              <a:t>Elections are held every 2 years, and young people from all over Scotland can stand as candidates to become MSYPs</a:t>
            </a:r>
            <a:r>
              <a:rPr lang="en-US" altLang="en-US" sz="2000" dirty="0" smtClean="0">
                <a:latin typeface="Trebuchet MS" panose="020B0603020202020204" pitchFamily="34" charset="0"/>
              </a:rPr>
              <a:t>.</a:t>
            </a:r>
          </a:p>
          <a:p>
            <a:pPr marL="285750" indent="-285750" algn="l">
              <a:buFont typeface="Arial" panose="020B0604020202020204" pitchFamily="34" charset="0"/>
              <a:buChar char="•"/>
            </a:pPr>
            <a:r>
              <a:rPr lang="en-US" altLang="en-US" sz="2000" dirty="0">
                <a:latin typeface="Trebuchet MS" panose="020B0603020202020204" pitchFamily="34" charset="0"/>
              </a:rPr>
              <a:t>We are fundamentally youth-led in all aspects </a:t>
            </a:r>
          </a:p>
          <a:p>
            <a:pPr marL="285750" indent="-285750" algn="l">
              <a:buFont typeface="Arial" panose="020B0604020202020204" pitchFamily="34" charset="0"/>
              <a:buChar char="•"/>
            </a:pPr>
            <a:r>
              <a:rPr lang="en-US" altLang="en-US" sz="2000" dirty="0">
                <a:latin typeface="Trebuchet MS" panose="020B0603020202020204" pitchFamily="34" charset="0"/>
              </a:rPr>
              <a:t>Our values: democracy, inclusion, impartiality and rights!</a:t>
            </a:r>
          </a:p>
          <a:p>
            <a:pPr marL="285750" indent="-285750" algn="l">
              <a:buFont typeface="Arial" panose="020B0604020202020204" pitchFamily="34" charset="0"/>
              <a:buChar char="•"/>
            </a:pPr>
            <a:endParaRPr lang="en-US" altLang="en-US" sz="2000" dirty="0">
              <a:latin typeface="Trebuchet MS" panose="020B0603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04312" y="62119"/>
            <a:ext cx="1636020" cy="1843324"/>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blip>
          <a:srcRect l="4829" t="25531" b="30701"/>
          <a:stretch/>
        </p:blipFill>
        <p:spPr>
          <a:xfrm>
            <a:off x="1524001" y="4948320"/>
            <a:ext cx="5171853" cy="1902784"/>
          </a:xfrm>
          <a:prstGeom prst="rect">
            <a:avLst/>
          </a:prstGeom>
          <a:noFill/>
          <a:ln>
            <a:noFill/>
          </a:ln>
        </p:spPr>
      </p:pic>
    </p:spTree>
    <p:extLst>
      <p:ext uri="{BB962C8B-B14F-4D97-AF65-F5344CB8AC3E}">
        <p14:creationId xmlns:p14="http://schemas.microsoft.com/office/powerpoint/2010/main" xmlns="" val="3844556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43200" y="376849"/>
            <a:ext cx="5831232" cy="6084384"/>
          </a:xfrm>
          <a:prstGeom prst="rect">
            <a:avLst/>
          </a:prstGeom>
        </p:spPr>
      </p:pic>
    </p:spTree>
    <p:extLst>
      <p:ext uri="{BB962C8B-B14F-4D97-AF65-F5344CB8AC3E}">
        <p14:creationId xmlns:p14="http://schemas.microsoft.com/office/powerpoint/2010/main" xmlns="" val="308481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0325" y="1289449"/>
            <a:ext cx="6858000" cy="710803"/>
          </a:xfrm>
        </p:spPr>
        <p:txBody>
          <a:bodyPr>
            <a:normAutofit fontScale="90000"/>
          </a:bodyPr>
          <a:lstStyle/>
          <a:p>
            <a:r>
              <a:rPr lang="en-GB" b="1" dirty="0" smtClean="0">
                <a:solidFill>
                  <a:schemeClr val="accent2"/>
                </a:solidFill>
              </a:rPr>
              <a:t>Speak Your Mind</a:t>
            </a:r>
            <a:endParaRPr lang="en-GB" b="1" dirty="0">
              <a:solidFill>
                <a:schemeClr val="accent2"/>
              </a:solidFill>
            </a:endParaRPr>
          </a:p>
        </p:txBody>
      </p:sp>
      <p:sp>
        <p:nvSpPr>
          <p:cNvPr id="3" name="Subtitle 2"/>
          <p:cNvSpPr>
            <a:spLocks noGrp="1"/>
          </p:cNvSpPr>
          <p:nvPr>
            <p:ph type="subTitle" idx="1"/>
          </p:nvPr>
        </p:nvSpPr>
        <p:spPr>
          <a:xfrm>
            <a:off x="2711624" y="2152652"/>
            <a:ext cx="6858000" cy="3114675"/>
          </a:xfrm>
        </p:spPr>
        <p:txBody>
          <a:bodyPr>
            <a:noAutofit/>
          </a:bodyPr>
          <a:lstStyle/>
          <a:p>
            <a:pPr marL="270272" indent="-270272" algn="l">
              <a:spcBef>
                <a:spcPts val="0"/>
              </a:spcBef>
              <a:buFont typeface="+mj-lt"/>
              <a:buAutoNum type="arabicPeriod"/>
              <a:defRPr/>
            </a:pPr>
            <a:r>
              <a:rPr lang="en-GB" dirty="0">
                <a:solidFill>
                  <a:srgbClr val="00B0F0"/>
                </a:solidFill>
              </a:rPr>
              <a:t>Increase awareness and understanding of mental health; </a:t>
            </a:r>
          </a:p>
          <a:p>
            <a:pPr marL="270272" indent="-270272" algn="l">
              <a:spcBef>
                <a:spcPts val="0"/>
              </a:spcBef>
              <a:buFont typeface="+mj-lt"/>
              <a:buAutoNum type="arabicPeriod"/>
              <a:defRPr/>
            </a:pPr>
            <a:r>
              <a:rPr lang="en-GB" dirty="0">
                <a:solidFill>
                  <a:srgbClr val="00B0F0"/>
                </a:solidFill>
              </a:rPr>
              <a:t>Encourage the use of a common language to promote positive conversations and tackle stigma; </a:t>
            </a:r>
          </a:p>
          <a:p>
            <a:pPr marL="270272" indent="-270272" algn="l">
              <a:spcBef>
                <a:spcPts val="0"/>
              </a:spcBef>
              <a:buFont typeface="+mj-lt"/>
              <a:buAutoNum type="arabicPeriod"/>
              <a:defRPr/>
            </a:pPr>
            <a:r>
              <a:rPr lang="en-GB" dirty="0">
                <a:solidFill>
                  <a:srgbClr val="00B0F0"/>
                </a:solidFill>
              </a:rPr>
              <a:t>Identify young people’s awareness and experience of mental health information and services; </a:t>
            </a:r>
          </a:p>
          <a:p>
            <a:pPr marL="270272" indent="-270272" algn="l">
              <a:spcBef>
                <a:spcPts val="0"/>
              </a:spcBef>
              <a:buFont typeface="+mj-lt"/>
              <a:buAutoNum type="arabicPeriod"/>
              <a:defRPr/>
            </a:pPr>
            <a:r>
              <a:rPr lang="en-GB" dirty="0">
                <a:solidFill>
                  <a:srgbClr val="00B0F0"/>
                </a:solidFill>
              </a:rPr>
              <a:t>Advocate for high quality mental health service and information provision for all young people </a:t>
            </a:r>
          </a:p>
        </p:txBody>
      </p:sp>
    </p:spTree>
    <p:extLst>
      <p:ext uri="{BB962C8B-B14F-4D97-AF65-F5344CB8AC3E}">
        <p14:creationId xmlns:p14="http://schemas.microsoft.com/office/powerpoint/2010/main" xmlns="" val="3987260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1276" y="1184673"/>
            <a:ext cx="6924675" cy="701278"/>
          </a:xfrm>
        </p:spPr>
        <p:txBody>
          <a:bodyPr>
            <a:normAutofit/>
          </a:bodyPr>
          <a:lstStyle/>
          <a:p>
            <a:r>
              <a:rPr lang="en-GB" sz="3300" dirty="0">
                <a:solidFill>
                  <a:schemeClr val="accent2"/>
                </a:solidFill>
              </a:rPr>
              <a:t>Our generation’s epidemic</a:t>
            </a:r>
          </a:p>
        </p:txBody>
      </p:sp>
      <p:pic>
        <p:nvPicPr>
          <p:cNvPr id="2050" name="Picture 2" descr="https://gallery.mailchimp.com/ee1e06b36e4ad5419412b8e7d/images/2ae548fd-9b02-456e-9ee1-bea74daed9ec.png"/>
          <p:cNvPicPr>
            <a:picLocks noChangeAspect="1" noChangeArrowheads="1"/>
          </p:cNvPicPr>
          <p:nvPr/>
        </p:nvPicPr>
        <p:blipFill>
          <a:blip r:link="rId3" cstate="print">
            <a:extLst>
              <a:ext uri="{28A0092B-C50C-407E-A947-70E740481C1C}">
                <a14:useLocalDpi xmlns:a14="http://schemas.microsoft.com/office/drawing/2010/main" xmlns="" val="0"/>
              </a:ext>
            </a:extLst>
          </a:blip>
          <a:srcRect/>
          <a:stretch>
            <a:fillRect/>
          </a:stretch>
        </p:blipFill>
        <p:spPr bwMode="auto">
          <a:xfrm>
            <a:off x="3242122" y="2060848"/>
            <a:ext cx="5602981" cy="403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3548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4151784" y="1052736"/>
            <a:ext cx="3600156" cy="5072366"/>
          </a:xfrm>
          <a:prstGeom prst="rect">
            <a:avLst/>
          </a:prstGeom>
        </p:spPr>
      </p:pic>
    </p:spTree>
    <p:extLst>
      <p:ext uri="{BB962C8B-B14F-4D97-AF65-F5344CB8AC3E}">
        <p14:creationId xmlns:p14="http://schemas.microsoft.com/office/powerpoint/2010/main" xmlns="" val="363986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stretch>
            <a:fillRect/>
          </a:stretch>
        </p:blipFill>
        <p:spPr>
          <a:xfrm>
            <a:off x="4151784" y="1052736"/>
            <a:ext cx="3600400" cy="5068585"/>
          </a:xfrm>
          <a:prstGeom prst="rect">
            <a:avLst/>
          </a:prstGeom>
        </p:spPr>
      </p:pic>
    </p:spTree>
    <p:extLst>
      <p:ext uri="{BB962C8B-B14F-4D97-AF65-F5344CB8AC3E}">
        <p14:creationId xmlns:p14="http://schemas.microsoft.com/office/powerpoint/2010/main" xmlns="" val="2408090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656749"/>
            <a:ext cx="10180320" cy="994172"/>
          </a:xfrm>
        </p:spPr>
        <p:txBody>
          <a:bodyPr>
            <a:normAutofit/>
          </a:bodyPr>
          <a:lstStyle/>
          <a:p>
            <a:pPr algn="ctr"/>
            <a:r>
              <a:rPr lang="en-GB" sz="3000" dirty="0">
                <a:solidFill>
                  <a:schemeClr val="accent2"/>
                </a:solidFill>
              </a:rPr>
              <a:t>Our generation’s epidemic: key points from our recommendations</a:t>
            </a:r>
          </a:p>
        </p:txBody>
      </p:sp>
      <p:sp>
        <p:nvSpPr>
          <p:cNvPr id="3" name="Content Placeholder 2"/>
          <p:cNvSpPr>
            <a:spLocks noGrp="1"/>
          </p:cNvSpPr>
          <p:nvPr>
            <p:ph idx="1"/>
          </p:nvPr>
        </p:nvSpPr>
        <p:spPr>
          <a:xfrm>
            <a:off x="1219200" y="1650921"/>
            <a:ext cx="10180320" cy="4551759"/>
          </a:xfrm>
        </p:spPr>
        <p:txBody>
          <a:bodyPr>
            <a:normAutofit/>
          </a:bodyPr>
          <a:lstStyle/>
          <a:p>
            <a:r>
              <a:rPr lang="en-GB" sz="2400" dirty="0">
                <a:solidFill>
                  <a:srgbClr val="00B0F0"/>
                </a:solidFill>
              </a:rPr>
              <a:t>All schools, colleges and universities should provide high quality info about mental health, and consult young people about that </a:t>
            </a:r>
            <a:r>
              <a:rPr lang="en-GB" sz="2400" dirty="0" smtClean="0">
                <a:solidFill>
                  <a:srgbClr val="00B0F0"/>
                </a:solidFill>
              </a:rPr>
              <a:t>info.</a:t>
            </a:r>
            <a:endParaRPr lang="en-GB" sz="2400" dirty="0">
              <a:solidFill>
                <a:srgbClr val="00B0F0"/>
              </a:solidFill>
            </a:endParaRPr>
          </a:p>
          <a:p>
            <a:r>
              <a:rPr lang="en-GB" sz="2400" dirty="0">
                <a:solidFill>
                  <a:srgbClr val="00B0F0"/>
                </a:solidFill>
              </a:rPr>
              <a:t>Every school and other place of learning should implement a Mental Health Action </a:t>
            </a:r>
            <a:r>
              <a:rPr lang="en-GB" sz="2400" dirty="0" smtClean="0">
                <a:solidFill>
                  <a:srgbClr val="00B0F0"/>
                </a:solidFill>
              </a:rPr>
              <a:t>Plan.</a:t>
            </a:r>
            <a:endParaRPr lang="en-GB" sz="2400" dirty="0">
              <a:solidFill>
                <a:srgbClr val="00B0F0"/>
              </a:solidFill>
            </a:endParaRPr>
          </a:p>
          <a:p>
            <a:r>
              <a:rPr lang="en-GB" sz="2400" dirty="0">
                <a:solidFill>
                  <a:srgbClr val="00B0F0"/>
                </a:solidFill>
              </a:rPr>
              <a:t>Improve provision of school </a:t>
            </a:r>
            <a:r>
              <a:rPr lang="en-GB" sz="2400" dirty="0" smtClean="0">
                <a:solidFill>
                  <a:srgbClr val="00B0F0"/>
                </a:solidFill>
              </a:rPr>
              <a:t>counsellors. </a:t>
            </a:r>
            <a:endParaRPr lang="en-GB" sz="2400" dirty="0">
              <a:solidFill>
                <a:srgbClr val="00B0F0"/>
              </a:solidFill>
            </a:endParaRPr>
          </a:p>
          <a:p>
            <a:r>
              <a:rPr lang="en-GB" sz="2400" dirty="0">
                <a:solidFill>
                  <a:srgbClr val="00B0F0"/>
                </a:solidFill>
              </a:rPr>
              <a:t>Greater spending on mental health of and support for 16 to 24 year </a:t>
            </a:r>
            <a:r>
              <a:rPr lang="en-GB" sz="2400" dirty="0" smtClean="0">
                <a:solidFill>
                  <a:srgbClr val="00B0F0"/>
                </a:solidFill>
              </a:rPr>
              <a:t>olds, and focus on them in Mental Health Strategy.</a:t>
            </a:r>
            <a:endParaRPr lang="en-GB" sz="2400" dirty="0">
              <a:solidFill>
                <a:srgbClr val="00B0F0"/>
              </a:solidFill>
            </a:endParaRPr>
          </a:p>
          <a:p>
            <a:r>
              <a:rPr lang="en-GB" sz="2400" dirty="0">
                <a:solidFill>
                  <a:srgbClr val="00B0F0"/>
                </a:solidFill>
              </a:rPr>
              <a:t>Greater proportion of spending on preventative and early intervention </a:t>
            </a:r>
            <a:r>
              <a:rPr lang="en-GB" sz="2400" dirty="0" smtClean="0">
                <a:solidFill>
                  <a:srgbClr val="00B0F0"/>
                </a:solidFill>
              </a:rPr>
              <a:t>support. </a:t>
            </a:r>
            <a:endParaRPr lang="en-GB" sz="2400" dirty="0">
              <a:solidFill>
                <a:srgbClr val="00B0F0"/>
              </a:solidFill>
            </a:endParaRPr>
          </a:p>
          <a:p>
            <a:r>
              <a:rPr lang="en-GB" sz="2400" dirty="0">
                <a:solidFill>
                  <a:srgbClr val="00B0F0"/>
                </a:solidFill>
              </a:rPr>
              <a:t>Develop a young person led mental health and wellbeing forum in every local </a:t>
            </a:r>
            <a:r>
              <a:rPr lang="en-GB" sz="2400" dirty="0" smtClean="0">
                <a:solidFill>
                  <a:srgbClr val="00B0F0"/>
                </a:solidFill>
              </a:rPr>
              <a:t>authority.</a:t>
            </a:r>
            <a:endParaRPr lang="en-GB" sz="2400" dirty="0">
              <a:solidFill>
                <a:srgbClr val="00B0F0"/>
              </a:solidFill>
            </a:endParaRPr>
          </a:p>
          <a:p>
            <a:pPr marL="0" indent="0">
              <a:buNone/>
            </a:pPr>
            <a:endParaRPr lang="en-GB" sz="2000" dirty="0">
              <a:solidFill>
                <a:srgbClr val="00B0F0"/>
              </a:solidFill>
            </a:endParaRPr>
          </a:p>
          <a:p>
            <a:endParaRPr lang="en-GB" dirty="0">
              <a:solidFill>
                <a:srgbClr val="00B0F0"/>
              </a:solidFill>
              <a:latin typeface="Trebuchet MS" panose="020B0603020202020204" pitchFamily="34" charset="0"/>
            </a:endParaRPr>
          </a:p>
        </p:txBody>
      </p:sp>
    </p:spTree>
    <p:extLst>
      <p:ext uri="{BB962C8B-B14F-4D97-AF65-F5344CB8AC3E}">
        <p14:creationId xmlns:p14="http://schemas.microsoft.com/office/powerpoint/2010/main" xmlns="" val="144275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624" y="817961"/>
            <a:ext cx="6858000" cy="710803"/>
          </a:xfrm>
        </p:spPr>
        <p:txBody>
          <a:bodyPr>
            <a:normAutofit fontScale="90000"/>
          </a:bodyPr>
          <a:lstStyle/>
          <a:p>
            <a:r>
              <a:rPr lang="en-GB" b="1" dirty="0">
                <a:solidFill>
                  <a:schemeClr val="accent2"/>
                </a:solidFill>
              </a:rPr>
              <a:t>I</a:t>
            </a:r>
            <a:r>
              <a:rPr lang="en-GB" b="1" dirty="0" smtClean="0">
                <a:solidFill>
                  <a:schemeClr val="accent2"/>
                </a:solidFill>
              </a:rPr>
              <a:t>mpact</a:t>
            </a:r>
            <a:endParaRPr lang="en-GB" b="1" dirty="0">
              <a:solidFill>
                <a:schemeClr val="accent2"/>
              </a:solidFill>
            </a:endParaRPr>
          </a:p>
        </p:txBody>
      </p:sp>
      <p:sp>
        <p:nvSpPr>
          <p:cNvPr id="3" name="Subtitle 2"/>
          <p:cNvSpPr>
            <a:spLocks noGrp="1"/>
          </p:cNvSpPr>
          <p:nvPr>
            <p:ph type="subTitle" idx="1"/>
          </p:nvPr>
        </p:nvSpPr>
        <p:spPr>
          <a:xfrm>
            <a:off x="867509" y="1528764"/>
            <a:ext cx="10550768" cy="3770067"/>
          </a:xfrm>
        </p:spPr>
        <p:txBody>
          <a:bodyPr>
            <a:noAutofit/>
          </a:bodyPr>
          <a:lstStyle/>
          <a:p>
            <a:pPr marL="270272" indent="-270272" algn="l">
              <a:lnSpc>
                <a:spcPct val="110000"/>
              </a:lnSpc>
              <a:spcBef>
                <a:spcPts val="0"/>
              </a:spcBef>
              <a:buFont typeface="+mj-lt"/>
              <a:buAutoNum type="arabicPeriod"/>
              <a:defRPr/>
            </a:pPr>
            <a:r>
              <a:rPr lang="en-GB" dirty="0">
                <a:solidFill>
                  <a:srgbClr val="00B0F0"/>
                </a:solidFill>
              </a:rPr>
              <a:t>Influenced the Scottish Government’s Mental Health </a:t>
            </a:r>
            <a:r>
              <a:rPr lang="en-GB" dirty="0" smtClean="0">
                <a:solidFill>
                  <a:srgbClr val="00B0F0"/>
                </a:solidFill>
              </a:rPr>
              <a:t>Strategy.</a:t>
            </a:r>
            <a:endParaRPr lang="en-GB" dirty="0">
              <a:solidFill>
                <a:srgbClr val="00B0F0"/>
              </a:solidFill>
            </a:endParaRPr>
          </a:p>
          <a:p>
            <a:pPr marL="270272" indent="-270272" algn="l">
              <a:lnSpc>
                <a:spcPct val="110000"/>
              </a:lnSpc>
              <a:spcBef>
                <a:spcPts val="0"/>
              </a:spcBef>
              <a:buFont typeface="+mj-lt"/>
              <a:buAutoNum type="arabicPeriod"/>
              <a:defRPr/>
            </a:pPr>
            <a:r>
              <a:rPr lang="en-GB" dirty="0">
                <a:solidFill>
                  <a:srgbClr val="00B0F0"/>
                </a:solidFill>
              </a:rPr>
              <a:t>Secured agreement that </a:t>
            </a:r>
            <a:r>
              <a:rPr lang="en-GB" dirty="0" smtClean="0">
                <a:solidFill>
                  <a:srgbClr val="00B0F0"/>
                </a:solidFill>
              </a:rPr>
              <a:t>CAMHS </a:t>
            </a:r>
            <a:r>
              <a:rPr lang="en-GB" dirty="0">
                <a:solidFill>
                  <a:srgbClr val="00B0F0"/>
                </a:solidFill>
              </a:rPr>
              <a:t>services should be extended from 18 yrs old to 25yrs </a:t>
            </a:r>
            <a:r>
              <a:rPr lang="en-GB" dirty="0" smtClean="0">
                <a:solidFill>
                  <a:srgbClr val="00B0F0"/>
                </a:solidFill>
              </a:rPr>
              <a:t>old.</a:t>
            </a:r>
            <a:endParaRPr lang="en-GB" dirty="0">
              <a:solidFill>
                <a:srgbClr val="00B0F0"/>
              </a:solidFill>
            </a:endParaRPr>
          </a:p>
          <a:p>
            <a:pPr marL="270272" indent="-270272" algn="l">
              <a:lnSpc>
                <a:spcPct val="110000"/>
              </a:lnSpc>
              <a:spcBef>
                <a:spcPts val="0"/>
              </a:spcBef>
              <a:buFont typeface="+mj-lt"/>
              <a:buAutoNum type="arabicPeriod"/>
              <a:defRPr/>
            </a:pPr>
            <a:r>
              <a:rPr lang="en-GB" dirty="0">
                <a:solidFill>
                  <a:srgbClr val="00B0F0"/>
                </a:solidFill>
              </a:rPr>
              <a:t>Persuaded Government to review PSHE in schools, focussing on mental </a:t>
            </a:r>
            <a:r>
              <a:rPr lang="en-GB" dirty="0" smtClean="0">
                <a:solidFill>
                  <a:srgbClr val="00B0F0"/>
                </a:solidFill>
              </a:rPr>
              <a:t>health. </a:t>
            </a:r>
            <a:endParaRPr lang="en-GB" dirty="0">
              <a:solidFill>
                <a:srgbClr val="00B0F0"/>
              </a:solidFill>
            </a:endParaRPr>
          </a:p>
          <a:p>
            <a:pPr marL="270272" indent="-270272" algn="l">
              <a:lnSpc>
                <a:spcPct val="110000"/>
              </a:lnSpc>
              <a:spcBef>
                <a:spcPts val="0"/>
              </a:spcBef>
              <a:buFont typeface="+mj-lt"/>
              <a:buAutoNum type="arabicPeriod"/>
              <a:defRPr/>
            </a:pPr>
            <a:r>
              <a:rPr lang="en-GB" dirty="0">
                <a:solidFill>
                  <a:srgbClr val="00B0F0"/>
                </a:solidFill>
              </a:rPr>
              <a:t>Influenced Scottish Conservatives MH policy </a:t>
            </a:r>
            <a:r>
              <a:rPr lang="en-GB" dirty="0" smtClean="0">
                <a:solidFill>
                  <a:srgbClr val="00B0F0"/>
                </a:solidFill>
              </a:rPr>
              <a:t>document.</a:t>
            </a:r>
            <a:endParaRPr lang="en-GB" dirty="0">
              <a:solidFill>
                <a:srgbClr val="00B0F0"/>
              </a:solidFill>
            </a:endParaRPr>
          </a:p>
          <a:p>
            <a:pPr marL="270272" indent="-270272" algn="l">
              <a:lnSpc>
                <a:spcPct val="110000"/>
              </a:lnSpc>
              <a:spcBef>
                <a:spcPts val="0"/>
              </a:spcBef>
              <a:buFont typeface="+mj-lt"/>
              <a:buAutoNum type="arabicPeriod"/>
              <a:defRPr/>
            </a:pPr>
            <a:r>
              <a:rPr lang="en-GB" dirty="0">
                <a:solidFill>
                  <a:srgbClr val="00B0F0"/>
                </a:solidFill>
              </a:rPr>
              <a:t>Mentioned in numerous PQs, motions </a:t>
            </a:r>
            <a:r>
              <a:rPr lang="en-GB" dirty="0" smtClean="0">
                <a:solidFill>
                  <a:srgbClr val="00B0F0"/>
                </a:solidFill>
              </a:rPr>
              <a:t>etc.</a:t>
            </a:r>
            <a:endParaRPr lang="en-GB" dirty="0">
              <a:solidFill>
                <a:srgbClr val="00B0F0"/>
              </a:solidFill>
            </a:endParaRPr>
          </a:p>
          <a:p>
            <a:pPr marL="270272" indent="-270272" algn="l">
              <a:lnSpc>
                <a:spcPct val="110000"/>
              </a:lnSpc>
              <a:spcBef>
                <a:spcPts val="0"/>
              </a:spcBef>
              <a:buFont typeface="+mj-lt"/>
              <a:buAutoNum type="arabicPeriod"/>
              <a:defRPr/>
            </a:pPr>
            <a:r>
              <a:rPr lang="en-GB" dirty="0">
                <a:solidFill>
                  <a:srgbClr val="00B0F0"/>
                </a:solidFill>
              </a:rPr>
              <a:t>Lots of local examples from across </a:t>
            </a:r>
            <a:r>
              <a:rPr lang="en-GB" dirty="0" smtClean="0">
                <a:solidFill>
                  <a:srgbClr val="00B0F0"/>
                </a:solidFill>
              </a:rPr>
              <a:t>Scotland.</a:t>
            </a:r>
          </a:p>
          <a:p>
            <a:pPr marL="270272" indent="-270272" algn="l">
              <a:lnSpc>
                <a:spcPct val="110000"/>
              </a:lnSpc>
              <a:spcBef>
                <a:spcPts val="0"/>
              </a:spcBef>
              <a:buFont typeface="+mj-lt"/>
              <a:buAutoNum type="arabicPeriod"/>
              <a:defRPr/>
            </a:pPr>
            <a:r>
              <a:rPr lang="en-GB" dirty="0" smtClean="0">
                <a:solidFill>
                  <a:srgbClr val="00B0F0"/>
                </a:solidFill>
              </a:rPr>
              <a:t>Encouraged young people to</a:t>
            </a:r>
            <a:r>
              <a:rPr lang="en-GB" i="1" dirty="0" smtClean="0">
                <a:solidFill>
                  <a:srgbClr val="00B0F0"/>
                </a:solidFill>
              </a:rPr>
              <a:t> Speak Your Mind! –</a:t>
            </a:r>
            <a:r>
              <a:rPr lang="en-GB" dirty="0" smtClean="0">
                <a:solidFill>
                  <a:srgbClr val="00B0F0"/>
                </a:solidFill>
              </a:rPr>
              <a:t> talk about mental health without stigma.</a:t>
            </a:r>
            <a:endParaRPr lang="en-GB" dirty="0">
              <a:solidFill>
                <a:srgbClr val="00B0F0"/>
              </a:solidFill>
            </a:endParaRPr>
          </a:p>
          <a:p>
            <a:pPr algn="l">
              <a:lnSpc>
                <a:spcPct val="110000"/>
              </a:lnSpc>
              <a:spcBef>
                <a:spcPts val="0"/>
              </a:spcBef>
              <a:defRPr/>
            </a:pPr>
            <a:endParaRPr lang="en-GB" dirty="0">
              <a:solidFill>
                <a:srgbClr val="00B0F0"/>
              </a:solidFill>
            </a:endParaRPr>
          </a:p>
          <a:p>
            <a:pPr algn="l">
              <a:lnSpc>
                <a:spcPct val="110000"/>
              </a:lnSpc>
              <a:spcBef>
                <a:spcPts val="0"/>
              </a:spcBef>
              <a:defRPr/>
            </a:pPr>
            <a:r>
              <a:rPr lang="en-GB" dirty="0">
                <a:solidFill>
                  <a:srgbClr val="00B0F0"/>
                </a:solidFill>
              </a:rPr>
              <a:t>And many more! </a:t>
            </a:r>
          </a:p>
          <a:p>
            <a:pPr marL="270272" indent="-270272" algn="l">
              <a:lnSpc>
                <a:spcPct val="110000"/>
              </a:lnSpc>
              <a:spcBef>
                <a:spcPts val="0"/>
              </a:spcBef>
              <a:buFont typeface="+mj-lt"/>
              <a:buAutoNum type="arabicPeriod"/>
              <a:defRPr/>
            </a:pPr>
            <a:endParaRPr lang="en-GB" dirty="0">
              <a:solidFill>
                <a:srgbClr val="00B0F0"/>
              </a:solidFill>
            </a:endParaRPr>
          </a:p>
        </p:txBody>
      </p:sp>
    </p:spTree>
    <p:extLst>
      <p:ext uri="{BB962C8B-B14F-4D97-AF65-F5344CB8AC3E}">
        <p14:creationId xmlns:p14="http://schemas.microsoft.com/office/powerpoint/2010/main" xmlns="" val="341721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3287</Words>
  <Application>Microsoft Office PowerPoint</Application>
  <PresentationFormat>Custom</PresentationFormat>
  <Paragraphs>194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Children’s Health Scotland Child Healthcare in Scotland: Overcoming the Challenges to Equality  Approaches and Challenges in addressing Children and Young People’s Health and Emotional Wellbeing.   SYP campaigns</vt:lpstr>
      <vt:lpstr>About SYP</vt:lpstr>
      <vt:lpstr>Slide 3</vt:lpstr>
      <vt:lpstr>Speak Your Mind</vt:lpstr>
      <vt:lpstr>Our generation’s epidemic</vt:lpstr>
      <vt:lpstr>Slide 6</vt:lpstr>
      <vt:lpstr>Slide 7</vt:lpstr>
      <vt:lpstr>Our generation’s epidemic: key points from our recommendations</vt:lpstr>
      <vt:lpstr>Impact</vt:lpstr>
      <vt:lpstr>Slide 10</vt:lpstr>
      <vt:lpstr>Key messages</vt:lpstr>
      <vt:lpstr>Campaign Objectives</vt:lpstr>
      <vt:lpstr>Campaign themes</vt:lpstr>
      <vt:lpstr>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Rosy Burgess</dc:creator>
  <cp:lastModifiedBy>Laura</cp:lastModifiedBy>
  <cp:revision>68</cp:revision>
  <cp:lastPrinted>2017-10-26T11:52:48Z</cp:lastPrinted>
  <dcterms:created xsi:type="dcterms:W3CDTF">2017-10-24T16:16:43Z</dcterms:created>
  <dcterms:modified xsi:type="dcterms:W3CDTF">2017-11-08T07:59:11Z</dcterms:modified>
</cp:coreProperties>
</file>