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73" r:id="rId3"/>
    <p:sldId id="359" r:id="rId4"/>
    <p:sldId id="258" r:id="rId5"/>
    <p:sldId id="374" r:id="rId6"/>
    <p:sldId id="361" r:id="rId7"/>
    <p:sldId id="372" r:id="rId8"/>
    <p:sldId id="276" r:id="rId9"/>
    <p:sldId id="285" r:id="rId10"/>
    <p:sldId id="286" r:id="rId11"/>
    <p:sldId id="375" r:id="rId12"/>
    <p:sldId id="326" r:id="rId13"/>
    <p:sldId id="368" r:id="rId14"/>
    <p:sldId id="363" r:id="rId15"/>
    <p:sldId id="369" r:id="rId16"/>
    <p:sldId id="370" r:id="rId17"/>
    <p:sldId id="352" r:id="rId18"/>
    <p:sldId id="357" r:id="rId19"/>
    <p:sldId id="366" r:id="rId20"/>
    <p:sldId id="318" r:id="rId21"/>
    <p:sldId id="367" r:id="rId22"/>
    <p:sldId id="350" r:id="rId23"/>
    <p:sldId id="315" r:id="rId24"/>
    <p:sldId id="322" r:id="rId25"/>
    <p:sldId id="305"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ullin" initials="am" lastIdx="1" clrIdx="0">
    <p:extLst>
      <p:ext uri="{19B8F6BF-5375-455C-9EA6-DF929625EA0E}">
        <p15:presenceInfo xmlns:p15="http://schemas.microsoft.com/office/powerpoint/2012/main" userId="7135a555d73071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A90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7" autoAdjust="0"/>
    <p:restoredTop sz="94660"/>
  </p:normalViewPr>
  <p:slideViewPr>
    <p:cSldViewPr snapToGrid="0">
      <p:cViewPr varScale="1">
        <p:scale>
          <a:sx n="70" d="100"/>
          <a:sy n="70" d="100"/>
        </p:scale>
        <p:origin x="90" y="318"/>
      </p:cViewPr>
      <p:guideLst>
        <p:guide orient="horz" pos="2160"/>
        <p:guide pos="3840"/>
      </p:guideLst>
    </p:cSldViewPr>
  </p:slideViewPr>
  <p:notesTextViewPr>
    <p:cViewPr>
      <p:scale>
        <a:sx n="1" d="1"/>
        <a:sy n="1" d="1"/>
      </p:scale>
      <p:origin x="0" y="0"/>
    </p:cViewPr>
  </p:notesTextViewPr>
  <p:sorterViewPr>
    <p:cViewPr>
      <p:scale>
        <a:sx n="100" d="100"/>
        <a:sy n="100" d="100"/>
      </p:scale>
      <p:origin x="0" y="-18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7-17T17:42:40.461"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6D9E3-8F1E-486B-841C-850A1640EBF7}" type="datetimeFigureOut">
              <a:rPr lang="en-GB" smtClean="0"/>
              <a:pPr/>
              <a:t>13/10/2017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DCA9E-2626-460A-A9F6-921306DB9766}" type="slidenum">
              <a:rPr lang="en-GB" smtClean="0"/>
              <a:pPr/>
              <a:t>‹#›</a:t>
            </a:fld>
            <a:endParaRPr lang="en-GB"/>
          </a:p>
        </p:txBody>
      </p:sp>
    </p:spTree>
    <p:extLst>
      <p:ext uri="{BB962C8B-B14F-4D97-AF65-F5344CB8AC3E}">
        <p14:creationId xmlns:p14="http://schemas.microsoft.com/office/powerpoint/2010/main" val="154218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2DCA9E-2626-460A-A9F6-921306DB9766}" type="slidenum">
              <a:rPr lang="en-GB" smtClean="0"/>
              <a:pPr/>
              <a:t>1</a:t>
            </a:fld>
            <a:endParaRPr lang="en-GB"/>
          </a:p>
        </p:txBody>
      </p:sp>
    </p:spTree>
    <p:extLst>
      <p:ext uri="{BB962C8B-B14F-4D97-AF65-F5344CB8AC3E}">
        <p14:creationId xmlns:p14="http://schemas.microsoft.com/office/powerpoint/2010/main" val="20624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2DCA9E-2626-460A-A9F6-921306DB9766}" type="slidenum">
              <a:rPr lang="en-GB" smtClean="0"/>
              <a:pPr/>
              <a:t>2</a:t>
            </a:fld>
            <a:endParaRPr lang="en-GB"/>
          </a:p>
        </p:txBody>
      </p:sp>
    </p:spTree>
    <p:extLst>
      <p:ext uri="{BB962C8B-B14F-4D97-AF65-F5344CB8AC3E}">
        <p14:creationId xmlns:p14="http://schemas.microsoft.com/office/powerpoint/2010/main" val="13046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2DCA9E-2626-460A-A9F6-921306DB9766}" type="slidenum">
              <a:rPr lang="en-GB" smtClean="0"/>
              <a:pPr/>
              <a:t>6</a:t>
            </a:fld>
            <a:endParaRPr lang="en-GB"/>
          </a:p>
        </p:txBody>
      </p:sp>
    </p:spTree>
    <p:extLst>
      <p:ext uri="{BB962C8B-B14F-4D97-AF65-F5344CB8AC3E}">
        <p14:creationId xmlns:p14="http://schemas.microsoft.com/office/powerpoint/2010/main" val="244575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Relevant others- CMHT DME </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3F8055-B7CD-4D76-97B1-055FE25AC3CE}" type="slidenum">
              <a:rPr lang="en-GB" altLang="en-US">
                <a:latin typeface="Calibri" panose="020F0502020204030204" pitchFamily="34" charset="0"/>
              </a:rPr>
              <a:pPr eaLnBrk="1" hangingPunct="1"/>
              <a:t>15</a:t>
            </a:fld>
            <a:endParaRPr lang="en-GB" altLang="en-US">
              <a:latin typeface="Calibri" panose="020F0502020204030204" pitchFamily="34" charset="0"/>
            </a:endParaRPr>
          </a:p>
        </p:txBody>
      </p:sp>
    </p:spTree>
    <p:extLst>
      <p:ext uri="{BB962C8B-B14F-4D97-AF65-F5344CB8AC3E}">
        <p14:creationId xmlns:p14="http://schemas.microsoft.com/office/powerpoint/2010/main" val="361184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charset="0"/>
              <a:buNone/>
            </a:pPr>
            <a:endParaRPr lang="en-GB" dirty="0" smtClean="0">
              <a:latin typeface="Arial" charset="0"/>
            </a:endParaRPr>
          </a:p>
        </p:txBody>
      </p:sp>
      <p:sp>
        <p:nvSpPr>
          <p:cNvPr id="4" name="Slide Number Placeholder 3"/>
          <p:cNvSpPr>
            <a:spLocks noGrp="1"/>
          </p:cNvSpPr>
          <p:nvPr>
            <p:ph type="sldNum" sz="quarter" idx="5"/>
          </p:nvPr>
        </p:nvSpPr>
        <p:spPr/>
        <p:txBody>
          <a:bodyPr/>
          <a:lstStyle/>
          <a:p>
            <a:pPr>
              <a:defRPr/>
            </a:pPr>
            <a:fld id="{E7B42FD0-2507-4920-BDA2-6400AD425F8B}" type="slidenum">
              <a:rPr lang="en-GB" smtClean="0"/>
              <a:pPr>
                <a:defRPr/>
              </a:pPr>
              <a:t>16</a:t>
            </a:fld>
            <a:endParaRPr lang="en-GB" dirty="0"/>
          </a:p>
        </p:txBody>
      </p:sp>
      <p:sp>
        <p:nvSpPr>
          <p:cNvPr id="48131" name="Slide Image Placeholder 7"/>
          <p:cNvSpPr>
            <a:spLocks noGrp="1" noRot="1" noChangeAspect="1"/>
          </p:cNvSpPr>
          <p:nvPr>
            <p:ph type="sldImg"/>
          </p:nvPr>
        </p:nvSpPr>
        <p:spPr bwMode="auto">
          <a:xfrm>
            <a:off x="857250" y="468313"/>
            <a:ext cx="4886325" cy="2749550"/>
          </a:xfrm>
          <a:noFill/>
          <a:ln>
            <a:solidFill>
              <a:srgbClr val="000000"/>
            </a:solidFill>
            <a:miter lim="800000"/>
            <a:headEnd/>
            <a:tailEnd/>
          </a:ln>
        </p:spPr>
      </p:sp>
    </p:spTree>
    <p:extLst>
      <p:ext uri="{BB962C8B-B14F-4D97-AF65-F5344CB8AC3E}">
        <p14:creationId xmlns:p14="http://schemas.microsoft.com/office/powerpoint/2010/main" val="421238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rgbClr val="002060"/>
                </a:solidFill>
              </a:rPr>
              <a:t>Dose – response relationship between ACES and</a:t>
            </a:r>
          </a:p>
          <a:p>
            <a:r>
              <a:rPr lang="en-GB" b="1" dirty="0" smtClean="0">
                <a:solidFill>
                  <a:srgbClr val="002060"/>
                </a:solidFill>
              </a:rPr>
              <a:t>              negative  physical  &amp; mental health and social outcomes</a:t>
            </a:r>
          </a:p>
          <a:p>
            <a:endParaRPr lang="en-GB" dirty="0"/>
          </a:p>
        </p:txBody>
      </p:sp>
      <p:sp>
        <p:nvSpPr>
          <p:cNvPr id="4" name="Slide Number Placeholder 3"/>
          <p:cNvSpPr>
            <a:spLocks noGrp="1"/>
          </p:cNvSpPr>
          <p:nvPr>
            <p:ph type="sldNum" sz="quarter" idx="10"/>
          </p:nvPr>
        </p:nvSpPr>
        <p:spPr/>
        <p:txBody>
          <a:bodyPr/>
          <a:lstStyle/>
          <a:p>
            <a:fld id="{A82DCA9E-2626-460A-A9F6-921306DB9766}" type="slidenum">
              <a:rPr lang="en-GB" smtClean="0"/>
              <a:pPr/>
              <a:t>20</a:t>
            </a:fld>
            <a:endParaRPr lang="en-GB"/>
          </a:p>
        </p:txBody>
      </p:sp>
    </p:spTree>
    <p:extLst>
      <p:ext uri="{BB962C8B-B14F-4D97-AF65-F5344CB8AC3E}">
        <p14:creationId xmlns:p14="http://schemas.microsoft.com/office/powerpoint/2010/main" val="44620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82DCA9E-2626-460A-A9F6-921306DB9766}" type="slidenum">
              <a:rPr lang="en-GB" smtClean="0"/>
              <a:pPr/>
              <a:t>26</a:t>
            </a:fld>
            <a:endParaRPr lang="en-GB"/>
          </a:p>
        </p:txBody>
      </p:sp>
    </p:spTree>
    <p:extLst>
      <p:ext uri="{BB962C8B-B14F-4D97-AF65-F5344CB8AC3E}">
        <p14:creationId xmlns:p14="http://schemas.microsoft.com/office/powerpoint/2010/main" val="326951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493B66-D308-40BA-8605-5E9005DC35DB}" type="datetime1">
              <a:rPr lang="en-GB" smtClean="0"/>
              <a:pPr/>
              <a:t>13/10/2017</a:t>
            </a:fld>
            <a:endParaRPr lang="en-GB"/>
          </a:p>
        </p:txBody>
      </p:sp>
      <p:sp>
        <p:nvSpPr>
          <p:cNvPr id="5" name="Footer Placeholder 4"/>
          <p:cNvSpPr>
            <a:spLocks noGrp="1"/>
          </p:cNvSpPr>
          <p:nvPr>
            <p:ph type="ftr" sz="quarter" idx="11"/>
          </p:nvPr>
        </p:nvSpPr>
        <p:spPr/>
        <p:txBody>
          <a:bodyPr/>
          <a:lstStyle/>
          <a:p>
            <a:r>
              <a:rPr lang="en-GB" smtClean="0"/>
              <a:t>Anne Mullin  November 2017</a:t>
            </a:r>
            <a:endParaRPr lang="en-GB"/>
          </a:p>
        </p:txBody>
      </p:sp>
      <p:sp>
        <p:nvSpPr>
          <p:cNvPr id="6" name="Slide Number Placeholder 5"/>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152643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8D72A2-5EC0-4487-A2C9-148CD8C69C4A}" type="datetime1">
              <a:rPr lang="en-GB" smtClean="0"/>
              <a:pPr/>
              <a:t>13/10/2017</a:t>
            </a:fld>
            <a:endParaRPr lang="en-GB"/>
          </a:p>
        </p:txBody>
      </p:sp>
      <p:sp>
        <p:nvSpPr>
          <p:cNvPr id="5" name="Footer Placeholder 4"/>
          <p:cNvSpPr>
            <a:spLocks noGrp="1"/>
          </p:cNvSpPr>
          <p:nvPr>
            <p:ph type="ftr" sz="quarter" idx="11"/>
          </p:nvPr>
        </p:nvSpPr>
        <p:spPr/>
        <p:txBody>
          <a:bodyPr/>
          <a:lstStyle/>
          <a:p>
            <a:r>
              <a:rPr lang="en-GB" smtClean="0"/>
              <a:t>Anne Mullin  November 2017</a:t>
            </a:r>
            <a:endParaRPr lang="en-GB"/>
          </a:p>
        </p:txBody>
      </p:sp>
      <p:sp>
        <p:nvSpPr>
          <p:cNvPr id="6" name="Slide Number Placeholder 5"/>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261659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2B96A0-87C0-4A29-9957-00A110369209}" type="datetime1">
              <a:rPr lang="en-GB" smtClean="0"/>
              <a:pPr/>
              <a:t>13/10/2017</a:t>
            </a:fld>
            <a:endParaRPr lang="en-GB"/>
          </a:p>
        </p:txBody>
      </p:sp>
      <p:sp>
        <p:nvSpPr>
          <p:cNvPr id="5" name="Footer Placeholder 4"/>
          <p:cNvSpPr>
            <a:spLocks noGrp="1"/>
          </p:cNvSpPr>
          <p:nvPr>
            <p:ph type="ftr" sz="quarter" idx="11"/>
          </p:nvPr>
        </p:nvSpPr>
        <p:spPr/>
        <p:txBody>
          <a:bodyPr/>
          <a:lstStyle/>
          <a:p>
            <a:r>
              <a:rPr lang="en-GB" smtClean="0"/>
              <a:t>Anne Mullin  November 2017</a:t>
            </a:r>
            <a:endParaRPr lang="en-GB"/>
          </a:p>
        </p:txBody>
      </p:sp>
      <p:sp>
        <p:nvSpPr>
          <p:cNvPr id="6" name="Slide Number Placeholder 5"/>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3198461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C806E3A9-514E-46C0-A91E-443A02DB66EC}" type="datetime1">
              <a:rPr lang="en-GB" smtClean="0"/>
              <a:pPr>
                <a:defRPr/>
              </a:pPr>
              <a:t>13/10/2017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Anne Mullin  November 2017</a:t>
            </a:r>
            <a:endParaRPr lang="en-US"/>
          </a:p>
        </p:txBody>
      </p:sp>
      <p:sp>
        <p:nvSpPr>
          <p:cNvPr id="5" name="Rectangle 6"/>
          <p:cNvSpPr>
            <a:spLocks noGrp="1" noChangeArrowheads="1"/>
          </p:cNvSpPr>
          <p:nvPr>
            <p:ph type="sldNum" sz="quarter" idx="12"/>
          </p:nvPr>
        </p:nvSpPr>
        <p:spPr>
          <a:ln/>
        </p:spPr>
        <p:txBody>
          <a:bodyPr/>
          <a:lstStyle>
            <a:lvl1pPr>
              <a:defRPr/>
            </a:lvl1pPr>
          </a:lstStyle>
          <a:p>
            <a:fld id="{FF4338DC-07C7-47F5-B625-249C65118E9B}" type="slidenum">
              <a:rPr lang="en-US" altLang="en-US"/>
              <a:pPr/>
              <a:t>‹#›</a:t>
            </a:fld>
            <a:endParaRPr lang="en-US" altLang="en-US"/>
          </a:p>
        </p:txBody>
      </p:sp>
    </p:spTree>
    <p:extLst>
      <p:ext uri="{BB962C8B-B14F-4D97-AF65-F5344CB8AC3E}">
        <p14:creationId xmlns:p14="http://schemas.microsoft.com/office/powerpoint/2010/main" val="177853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D0D168-15E3-4E13-BE1E-6116001EEF83}" type="datetime1">
              <a:rPr lang="en-GB" smtClean="0"/>
              <a:pPr/>
              <a:t>13/10/2017</a:t>
            </a:fld>
            <a:endParaRPr lang="en-GB"/>
          </a:p>
        </p:txBody>
      </p:sp>
      <p:sp>
        <p:nvSpPr>
          <p:cNvPr id="5" name="Footer Placeholder 4"/>
          <p:cNvSpPr>
            <a:spLocks noGrp="1"/>
          </p:cNvSpPr>
          <p:nvPr>
            <p:ph type="ftr" sz="quarter" idx="11"/>
          </p:nvPr>
        </p:nvSpPr>
        <p:spPr/>
        <p:txBody>
          <a:bodyPr/>
          <a:lstStyle/>
          <a:p>
            <a:r>
              <a:rPr lang="en-GB" smtClean="0"/>
              <a:t>Anne Mullin  November 2017</a:t>
            </a:r>
            <a:endParaRPr lang="en-GB"/>
          </a:p>
        </p:txBody>
      </p:sp>
      <p:sp>
        <p:nvSpPr>
          <p:cNvPr id="6" name="Slide Number Placeholder 5"/>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186384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1B476-21A5-4B6E-8AD9-7AB4737E470D}" type="datetime1">
              <a:rPr lang="en-GB" smtClean="0"/>
              <a:pPr/>
              <a:t>13/10/2017</a:t>
            </a:fld>
            <a:endParaRPr lang="en-GB"/>
          </a:p>
        </p:txBody>
      </p:sp>
      <p:sp>
        <p:nvSpPr>
          <p:cNvPr id="5" name="Footer Placeholder 4"/>
          <p:cNvSpPr>
            <a:spLocks noGrp="1"/>
          </p:cNvSpPr>
          <p:nvPr>
            <p:ph type="ftr" sz="quarter" idx="11"/>
          </p:nvPr>
        </p:nvSpPr>
        <p:spPr/>
        <p:txBody>
          <a:bodyPr/>
          <a:lstStyle/>
          <a:p>
            <a:r>
              <a:rPr lang="en-GB" smtClean="0"/>
              <a:t>Anne Mullin  November 2017</a:t>
            </a:r>
            <a:endParaRPr lang="en-GB"/>
          </a:p>
        </p:txBody>
      </p:sp>
      <p:sp>
        <p:nvSpPr>
          <p:cNvPr id="6" name="Slide Number Placeholder 5"/>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39554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416AAF-4272-4BEA-90B1-0BEDFBDBC634}" type="datetime1">
              <a:rPr lang="en-GB" smtClean="0"/>
              <a:pPr/>
              <a:t>13/10/2017</a:t>
            </a:fld>
            <a:endParaRPr lang="en-GB"/>
          </a:p>
        </p:txBody>
      </p:sp>
      <p:sp>
        <p:nvSpPr>
          <p:cNvPr id="6" name="Footer Placeholder 5"/>
          <p:cNvSpPr>
            <a:spLocks noGrp="1"/>
          </p:cNvSpPr>
          <p:nvPr>
            <p:ph type="ftr" sz="quarter" idx="11"/>
          </p:nvPr>
        </p:nvSpPr>
        <p:spPr/>
        <p:txBody>
          <a:bodyPr/>
          <a:lstStyle/>
          <a:p>
            <a:r>
              <a:rPr lang="en-GB" smtClean="0"/>
              <a:t>Anne Mullin  November 2017</a:t>
            </a:r>
            <a:endParaRPr lang="en-GB"/>
          </a:p>
        </p:txBody>
      </p:sp>
      <p:sp>
        <p:nvSpPr>
          <p:cNvPr id="7" name="Slide Number Placeholder 6"/>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8732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E937EDE-B531-4284-89E4-CF070628E794}" type="datetime1">
              <a:rPr lang="en-GB" smtClean="0"/>
              <a:pPr/>
              <a:t>13/10/2017</a:t>
            </a:fld>
            <a:endParaRPr lang="en-GB"/>
          </a:p>
        </p:txBody>
      </p:sp>
      <p:sp>
        <p:nvSpPr>
          <p:cNvPr id="8" name="Footer Placeholder 7"/>
          <p:cNvSpPr>
            <a:spLocks noGrp="1"/>
          </p:cNvSpPr>
          <p:nvPr>
            <p:ph type="ftr" sz="quarter" idx="11"/>
          </p:nvPr>
        </p:nvSpPr>
        <p:spPr/>
        <p:txBody>
          <a:bodyPr/>
          <a:lstStyle/>
          <a:p>
            <a:r>
              <a:rPr lang="en-GB" smtClean="0"/>
              <a:t>Anne Mullin  November 2017</a:t>
            </a:r>
            <a:endParaRPr lang="en-GB"/>
          </a:p>
        </p:txBody>
      </p:sp>
      <p:sp>
        <p:nvSpPr>
          <p:cNvPr id="9" name="Slide Number Placeholder 8"/>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216357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1FBEA5-FF54-4B6E-AC66-768D0D2233B5}" type="datetime1">
              <a:rPr lang="en-GB" smtClean="0"/>
              <a:pPr/>
              <a:t>13/10/2017</a:t>
            </a:fld>
            <a:endParaRPr lang="en-GB"/>
          </a:p>
        </p:txBody>
      </p:sp>
      <p:sp>
        <p:nvSpPr>
          <p:cNvPr id="4" name="Footer Placeholder 3"/>
          <p:cNvSpPr>
            <a:spLocks noGrp="1"/>
          </p:cNvSpPr>
          <p:nvPr>
            <p:ph type="ftr" sz="quarter" idx="11"/>
          </p:nvPr>
        </p:nvSpPr>
        <p:spPr/>
        <p:txBody>
          <a:bodyPr/>
          <a:lstStyle/>
          <a:p>
            <a:r>
              <a:rPr lang="en-GB" smtClean="0"/>
              <a:t>Anne Mullin  November 2017</a:t>
            </a:r>
            <a:endParaRPr lang="en-GB"/>
          </a:p>
        </p:txBody>
      </p:sp>
      <p:sp>
        <p:nvSpPr>
          <p:cNvPr id="5" name="Slide Number Placeholder 4"/>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153700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365C2-0B75-4496-B3F9-6A3E78A0F1C0}" type="datetime1">
              <a:rPr lang="en-GB" smtClean="0"/>
              <a:pPr/>
              <a:t>13/10/2017</a:t>
            </a:fld>
            <a:endParaRPr lang="en-GB"/>
          </a:p>
        </p:txBody>
      </p:sp>
      <p:sp>
        <p:nvSpPr>
          <p:cNvPr id="3" name="Footer Placeholder 2"/>
          <p:cNvSpPr>
            <a:spLocks noGrp="1"/>
          </p:cNvSpPr>
          <p:nvPr>
            <p:ph type="ftr" sz="quarter" idx="11"/>
          </p:nvPr>
        </p:nvSpPr>
        <p:spPr/>
        <p:txBody>
          <a:bodyPr/>
          <a:lstStyle/>
          <a:p>
            <a:r>
              <a:rPr lang="en-GB" smtClean="0"/>
              <a:t>Anne Mullin  November 2017</a:t>
            </a:r>
            <a:endParaRPr lang="en-GB"/>
          </a:p>
        </p:txBody>
      </p:sp>
      <p:sp>
        <p:nvSpPr>
          <p:cNvPr id="4" name="Slide Number Placeholder 3"/>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199054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C726F-DC59-4C58-843F-0B5A600E890D}" type="datetime1">
              <a:rPr lang="en-GB" smtClean="0"/>
              <a:pPr/>
              <a:t>13/10/2017</a:t>
            </a:fld>
            <a:endParaRPr lang="en-GB"/>
          </a:p>
        </p:txBody>
      </p:sp>
      <p:sp>
        <p:nvSpPr>
          <p:cNvPr id="6" name="Footer Placeholder 5"/>
          <p:cNvSpPr>
            <a:spLocks noGrp="1"/>
          </p:cNvSpPr>
          <p:nvPr>
            <p:ph type="ftr" sz="quarter" idx="11"/>
          </p:nvPr>
        </p:nvSpPr>
        <p:spPr/>
        <p:txBody>
          <a:bodyPr/>
          <a:lstStyle/>
          <a:p>
            <a:r>
              <a:rPr lang="en-GB" smtClean="0"/>
              <a:t>Anne Mullin  November 2017</a:t>
            </a:r>
            <a:endParaRPr lang="en-GB"/>
          </a:p>
        </p:txBody>
      </p:sp>
      <p:sp>
        <p:nvSpPr>
          <p:cNvPr id="7" name="Slide Number Placeholder 6"/>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199474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FE02D-0D6E-40F5-BE45-59BB51786590}" type="datetime1">
              <a:rPr lang="en-GB" smtClean="0"/>
              <a:pPr/>
              <a:t>13/10/2017</a:t>
            </a:fld>
            <a:endParaRPr lang="en-GB"/>
          </a:p>
        </p:txBody>
      </p:sp>
      <p:sp>
        <p:nvSpPr>
          <p:cNvPr id="6" name="Footer Placeholder 5"/>
          <p:cNvSpPr>
            <a:spLocks noGrp="1"/>
          </p:cNvSpPr>
          <p:nvPr>
            <p:ph type="ftr" sz="quarter" idx="11"/>
          </p:nvPr>
        </p:nvSpPr>
        <p:spPr/>
        <p:txBody>
          <a:bodyPr/>
          <a:lstStyle/>
          <a:p>
            <a:r>
              <a:rPr lang="en-GB" smtClean="0"/>
              <a:t>Anne Mullin  November 2017</a:t>
            </a:r>
            <a:endParaRPr lang="en-GB"/>
          </a:p>
        </p:txBody>
      </p:sp>
      <p:sp>
        <p:nvSpPr>
          <p:cNvPr id="7" name="Slide Number Placeholder 6"/>
          <p:cNvSpPr>
            <a:spLocks noGrp="1"/>
          </p:cNvSpPr>
          <p:nvPr>
            <p:ph type="sldNum" sz="quarter" idx="12"/>
          </p:nvPr>
        </p:nvSpPr>
        <p:spPr/>
        <p:txBody>
          <a:bodyPr/>
          <a:lstStyle/>
          <a:p>
            <a:fld id="{37E9EB41-EF54-4F3C-9AD0-404B1D9961AE}" type="slidenum">
              <a:rPr lang="en-GB" smtClean="0"/>
              <a:pPr/>
              <a:t>‹#›</a:t>
            </a:fld>
            <a:endParaRPr lang="en-GB"/>
          </a:p>
        </p:txBody>
      </p:sp>
    </p:spTree>
    <p:extLst>
      <p:ext uri="{BB962C8B-B14F-4D97-AF65-F5344CB8AC3E}">
        <p14:creationId xmlns:p14="http://schemas.microsoft.com/office/powerpoint/2010/main" val="251669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5F3F8-8EF1-4057-8D7B-828A94CFC77F}" type="datetime1">
              <a:rPr lang="en-GB" smtClean="0"/>
              <a:pPr/>
              <a:t>13/10/2017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Anne Mullin  November 2017</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9EB41-EF54-4F3C-9AD0-404B1D9961AE}" type="slidenum">
              <a:rPr lang="en-GB" smtClean="0"/>
              <a:pPr/>
              <a:t>‹#›</a:t>
            </a:fld>
            <a:endParaRPr lang="en-GB"/>
          </a:p>
        </p:txBody>
      </p:sp>
    </p:spTree>
    <p:extLst>
      <p:ext uri="{BB962C8B-B14F-4D97-AF65-F5344CB8AC3E}">
        <p14:creationId xmlns:p14="http://schemas.microsoft.com/office/powerpoint/2010/main" val="286603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lx.iriss.org.uk/content/victoria-climbie-inquiry-summary-and-recommendation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dannydorling.org/?page_id=3008"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uk/url?sa=i&amp;rct=j&amp;q=&amp;esrc=s&amp;source=images&amp;cd=&amp;cad=rja&amp;uact=8&amp;ved=0ahUKEwjZuYPPnbTVAhUNa1AKHQ8jA04QjRwIBw&amp;url=http://preventioncentre.org.au/our-work/research-projects/scaling-up-interventions-making-sure-big-is-better/&amp;psig=AFQjCNFlU0gVN1JIwl173yVWNUB7vgyL5Q&amp;ust=1501614887951514"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ctionforchildren.org.uk/resources-and-publications/research/as-long-as-it-takes-a-new-politics-for-children-2008/"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05" y="0"/>
            <a:ext cx="10515600" cy="1325563"/>
          </a:xfrm>
        </p:spPr>
        <p:txBody>
          <a:bodyPr>
            <a:normAutofit fontScale="90000"/>
          </a:bodyPr>
          <a:lstStyle/>
          <a:p>
            <a:r>
              <a:rPr lang="en-GB" dirty="0" smtClean="0"/>
              <a:t>Levelling Up. Providing Equitable GP Healthcare to Children and Young people in Deep End Practices</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138890" y="662781"/>
            <a:ext cx="2053110" cy="1396115"/>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040" y="1863464"/>
            <a:ext cx="6076950" cy="456247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990" y="1911090"/>
            <a:ext cx="3429000" cy="4467225"/>
          </a:xfrm>
          <a:prstGeom prst="rect">
            <a:avLst/>
          </a:prstGeom>
        </p:spPr>
      </p:pic>
      <p:sp>
        <p:nvSpPr>
          <p:cNvPr id="2" name="Footer Placeholder 1"/>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4113208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stretch>
            <a:fillRect/>
          </a:stretch>
        </p:blipFill>
        <p:spPr>
          <a:xfrm>
            <a:off x="0" y="-368274"/>
            <a:ext cx="12852982" cy="7226274"/>
          </a:xfrm>
          <a:prstGeom prst="rect">
            <a:avLst/>
          </a:prstGeom>
        </p:spPr>
      </p:pic>
      <p:sp>
        <p:nvSpPr>
          <p:cNvPr id="3" name="Footer Placeholder 2"/>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3341803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40000"/>
          </a:xfrm>
          <a:prstGeom prst="rect">
            <a:avLst/>
          </a:prstGeom>
        </p:spPr>
      </p:pic>
      <p:sp>
        <p:nvSpPr>
          <p:cNvPr id="4" name="Rectangle 3"/>
          <p:cNvSpPr/>
          <p:nvPr/>
        </p:nvSpPr>
        <p:spPr>
          <a:xfrm>
            <a:off x="0" y="0"/>
            <a:ext cx="12192000" cy="6309420"/>
          </a:xfrm>
          <a:prstGeom prst="rect">
            <a:avLst/>
          </a:prstGeom>
        </p:spPr>
        <p:txBody>
          <a:bodyPr wrap="square">
            <a:spAutoFit/>
          </a:bodyPr>
          <a:lstStyle/>
          <a:p>
            <a:r>
              <a:rPr lang="en-GB" sz="2400" b="1" dirty="0" smtClean="0">
                <a:solidFill>
                  <a:srgbClr val="FFFF00"/>
                </a:solidFill>
              </a:rPr>
              <a:t>INVISIBLE CHILDREN LEARNING FROM SIGNIFICANT CASE REVIEWS – WHAT LIES BENEATH </a:t>
            </a:r>
          </a:p>
          <a:p>
            <a:r>
              <a:rPr lang="en-GB" sz="2000" dirty="0" smtClean="0">
                <a:solidFill>
                  <a:srgbClr val="FFFF00"/>
                </a:solidFill>
              </a:rPr>
              <a:t>  </a:t>
            </a:r>
            <a:endParaRPr lang="en-GB" sz="2000" dirty="0">
              <a:solidFill>
                <a:srgbClr val="FF0000"/>
              </a:solidFill>
            </a:endParaRPr>
          </a:p>
          <a:p>
            <a:pPr marL="285750" indent="-285750">
              <a:buFont typeface="Arial" panose="020B0604020202020204" pitchFamily="34" charset="0"/>
              <a:buChar char="•"/>
            </a:pPr>
            <a:r>
              <a:rPr lang="en-GB" sz="2400" dirty="0" smtClean="0">
                <a:solidFill>
                  <a:srgbClr val="FF0000"/>
                </a:solidFill>
              </a:rPr>
              <a:t>RESISTANT PARENTS - HOSTILITY – WORKERS BACK OFF AVOIDANT PARENTS - DNAS FOR MEDICAL OR SCHOOL APPOINTMENTS  CHAOTIC/UNSTABLE PARENT</a:t>
            </a:r>
          </a:p>
          <a:p>
            <a:pPr marL="285750" indent="-285750">
              <a:buFont typeface="Arial" panose="020B0604020202020204" pitchFamily="34" charset="0"/>
              <a:buChar char="•"/>
            </a:pPr>
            <a:r>
              <a:rPr lang="en-GB" sz="2400" dirty="0" smtClean="0">
                <a:solidFill>
                  <a:srgbClr val="FF0000"/>
                </a:solidFill>
              </a:rPr>
              <a:t>APPARENT COMPLIANCE - NOT IN FOR HOME VISIT, BUT COME TO OFFICE LATER  – DIRT ETC COVERING BRUISES, CHILD NOT SEEN ALONE - COLLUSION BY WORKERS </a:t>
            </a:r>
          </a:p>
          <a:p>
            <a:pPr marL="285750" indent="-285750">
              <a:buFont typeface="Arial" panose="020B0604020202020204" pitchFamily="34" charset="0"/>
              <a:buChar char="•"/>
            </a:pPr>
            <a:r>
              <a:rPr lang="en-GB" sz="2400" dirty="0" smtClean="0">
                <a:solidFill>
                  <a:srgbClr val="FF0000"/>
                </a:solidFill>
              </a:rPr>
              <a:t> CHILD NOT SEEN - NON SCHOOL ATTENDER</a:t>
            </a:r>
          </a:p>
          <a:p>
            <a:pPr marL="285750" indent="-285750">
              <a:buFont typeface="Arial" panose="020B0604020202020204" pitchFamily="34" charset="0"/>
              <a:buChar char="•"/>
            </a:pPr>
            <a:r>
              <a:rPr lang="en-GB" sz="2400" dirty="0" smtClean="0">
                <a:solidFill>
                  <a:srgbClr val="FF0000"/>
                </a:solidFill>
              </a:rPr>
              <a:t>CORE FAMILIES ON HEALTH VISITOR CASELOADS – NO REGULAR CONTACT </a:t>
            </a:r>
          </a:p>
          <a:p>
            <a:pPr marL="285750" indent="-285750">
              <a:buFont typeface="Arial" panose="020B0604020202020204" pitchFamily="34" charset="0"/>
              <a:buChar char="•"/>
            </a:pPr>
            <a:r>
              <a:rPr lang="en-GB" sz="2400" dirty="0" smtClean="0">
                <a:solidFill>
                  <a:srgbClr val="FF0000"/>
                </a:solidFill>
              </a:rPr>
              <a:t>CULTURAL  – DIFFERENT VIEWS ABOUT CHILD REARING</a:t>
            </a:r>
          </a:p>
          <a:p>
            <a:pPr marL="285750" indent="-285750">
              <a:buFont typeface="Arial" panose="020B0604020202020204" pitchFamily="34" charset="0"/>
              <a:buChar char="•"/>
            </a:pPr>
            <a:r>
              <a:rPr lang="en-GB" sz="2400" dirty="0" smtClean="0">
                <a:solidFill>
                  <a:srgbClr val="FF0000"/>
                </a:solidFill>
              </a:rPr>
              <a:t> TRAFFICKING </a:t>
            </a:r>
          </a:p>
          <a:p>
            <a:pPr marL="285750" indent="-285750">
              <a:buFont typeface="Arial" panose="020B0604020202020204" pitchFamily="34" charset="0"/>
              <a:buChar char="•"/>
            </a:pPr>
            <a:r>
              <a:rPr lang="en-GB" sz="2400" dirty="0" smtClean="0">
                <a:solidFill>
                  <a:srgbClr val="FF0000"/>
                </a:solidFill>
              </a:rPr>
              <a:t> ORGANISATIONAL </a:t>
            </a:r>
            <a:r>
              <a:rPr lang="en-GB" sz="2400" dirty="0">
                <a:solidFill>
                  <a:srgbClr val="FF0000"/>
                </a:solidFill>
              </a:rPr>
              <a:t>-</a:t>
            </a:r>
            <a:r>
              <a:rPr lang="en-GB" sz="2400" dirty="0" smtClean="0">
                <a:solidFill>
                  <a:srgbClr val="FF0000"/>
                </a:solidFill>
              </a:rPr>
              <a:t>BIG CASELOADS - POOR RECORDING </a:t>
            </a:r>
            <a:r>
              <a:rPr lang="en-GB" sz="2400" dirty="0">
                <a:solidFill>
                  <a:srgbClr val="FF0000"/>
                </a:solidFill>
              </a:rPr>
              <a:t>-</a:t>
            </a:r>
            <a:r>
              <a:rPr lang="en-GB" sz="2400" dirty="0" smtClean="0">
                <a:solidFill>
                  <a:srgbClr val="FF0000"/>
                </a:solidFill>
              </a:rPr>
              <a:t>INEXPERIENCED WORKERS, LACKING CONFIDENCE </a:t>
            </a:r>
            <a:r>
              <a:rPr lang="en-GB" sz="2400" dirty="0">
                <a:solidFill>
                  <a:srgbClr val="FF0000"/>
                </a:solidFill>
              </a:rPr>
              <a:t>-</a:t>
            </a:r>
            <a:r>
              <a:rPr lang="en-GB" sz="2400" dirty="0" smtClean="0">
                <a:solidFill>
                  <a:srgbClr val="FF0000"/>
                </a:solidFill>
              </a:rPr>
              <a:t>WORKER THRESHOLDS - LINKING TOGETHER INFORMATION E.G. INVOLVING THIRD SECTOR </a:t>
            </a:r>
          </a:p>
          <a:p>
            <a:pPr marL="285750" indent="-285750">
              <a:buFont typeface="Arial" panose="020B0604020202020204" pitchFamily="34" charset="0"/>
              <a:buChar char="•"/>
            </a:pPr>
            <a:endParaRPr lang="en-GB" sz="2400" dirty="0">
              <a:solidFill>
                <a:srgbClr val="FF0000"/>
              </a:solidFill>
            </a:endParaRPr>
          </a:p>
          <a:p>
            <a:endParaRPr lang="en-GB" sz="2400" b="1" dirty="0" smtClean="0">
              <a:solidFill>
                <a:srgbClr val="FF0000"/>
              </a:solidFill>
            </a:endParaRPr>
          </a:p>
          <a:p>
            <a:r>
              <a:rPr lang="en-GB" sz="2400" b="1" dirty="0" smtClean="0">
                <a:solidFill>
                  <a:srgbClr val="FF0000"/>
                </a:solidFill>
              </a:rPr>
              <a:t>= INVERSE CARE LAW ( HEALTH)</a:t>
            </a:r>
          </a:p>
          <a:p>
            <a:r>
              <a:rPr lang="en-GB" sz="2400" b="1" dirty="0">
                <a:solidFill>
                  <a:srgbClr val="FF0000"/>
                </a:solidFill>
              </a:rPr>
              <a:t>=</a:t>
            </a:r>
            <a:r>
              <a:rPr lang="en-GB" sz="2400" b="1" dirty="0" smtClean="0">
                <a:solidFill>
                  <a:srgbClr val="FF0000"/>
                </a:solidFill>
              </a:rPr>
              <a:t> INVERSE INTERVENTION LAW , START AGAIN SYNDROME(SOCIAL SERVICES) </a:t>
            </a:r>
            <a:endParaRPr lang="en-GB" sz="2400" b="1" dirty="0">
              <a:solidFill>
                <a:srgbClr val="FF0000"/>
              </a:solidFill>
            </a:endParaRPr>
          </a:p>
        </p:txBody>
      </p:sp>
      <p:sp>
        <p:nvSpPr>
          <p:cNvPr id="2" name="Footer Placeholder 1"/>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3325396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754" y="0"/>
            <a:ext cx="2779078" cy="52318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96"/>
            <a:ext cx="4691199" cy="5231821"/>
          </a:xfrm>
          <a:prstGeom prst="rect">
            <a:avLst/>
          </a:prstGeom>
        </p:spPr>
      </p:pic>
      <p:sp>
        <p:nvSpPr>
          <p:cNvPr id="2" name="Rectangle 1"/>
          <p:cNvSpPr/>
          <p:nvPr/>
        </p:nvSpPr>
        <p:spPr>
          <a:xfrm>
            <a:off x="0" y="4983540"/>
            <a:ext cx="6065520" cy="1754326"/>
          </a:xfrm>
          <a:prstGeom prst="rect">
            <a:avLst/>
          </a:prstGeom>
        </p:spPr>
        <p:txBody>
          <a:bodyPr wrap="square">
            <a:spAutoFit/>
          </a:bodyPr>
          <a:lstStyle/>
          <a:p>
            <a:endParaRPr lang="en-GB" dirty="0"/>
          </a:p>
          <a:p>
            <a:r>
              <a:rPr lang="en-GB" dirty="0" smtClean="0">
                <a:solidFill>
                  <a:srgbClr val="FF0000"/>
                </a:solidFill>
              </a:rPr>
              <a:t>‘I </a:t>
            </a:r>
            <a:r>
              <a:rPr lang="en-GB" dirty="0">
                <a:solidFill>
                  <a:srgbClr val="FF0000"/>
                </a:solidFill>
              </a:rPr>
              <a:t>noted such cases of children without an ounce of superfluous flesh upon them, with skin harsh and </a:t>
            </a:r>
            <a:r>
              <a:rPr lang="en-GB" dirty="0" smtClean="0">
                <a:solidFill>
                  <a:srgbClr val="FF0000"/>
                </a:solidFill>
              </a:rPr>
              <a:t>rough…I </a:t>
            </a:r>
            <a:r>
              <a:rPr lang="en-GB" dirty="0">
                <a:solidFill>
                  <a:srgbClr val="FF0000"/>
                </a:solidFill>
              </a:rPr>
              <a:t>fear it is from this class that </a:t>
            </a:r>
            <a:r>
              <a:rPr lang="en-GB" dirty="0" smtClean="0">
                <a:solidFill>
                  <a:srgbClr val="FF0000"/>
                </a:solidFill>
              </a:rPr>
              <a:t>the</a:t>
            </a:r>
            <a:r>
              <a:rPr lang="en-GB" dirty="0">
                <a:solidFill>
                  <a:srgbClr val="FF0000"/>
                </a:solidFill>
              </a:rPr>
              <a:t> </a:t>
            </a:r>
            <a:r>
              <a:rPr lang="en-GB" dirty="0" smtClean="0">
                <a:solidFill>
                  <a:srgbClr val="FF0000"/>
                </a:solidFill>
              </a:rPr>
              <a:t>ranks </a:t>
            </a:r>
            <a:r>
              <a:rPr lang="en-GB" dirty="0">
                <a:solidFill>
                  <a:srgbClr val="FF0000"/>
                </a:solidFill>
              </a:rPr>
              <a:t>of pilferers and sneak thieves come, and their cleverness is not of any real intellectual </a:t>
            </a:r>
            <a:r>
              <a:rPr lang="en-GB" dirty="0" smtClean="0">
                <a:solidFill>
                  <a:srgbClr val="FF0000"/>
                </a:solidFill>
              </a:rPr>
              <a:t>value’ </a:t>
            </a:r>
          </a:p>
          <a:p>
            <a:r>
              <a:rPr lang="en-GB" dirty="0" smtClean="0"/>
              <a:t>Dr </a:t>
            </a:r>
            <a:r>
              <a:rPr lang="en-GB" dirty="0"/>
              <a:t>Arkle  </a:t>
            </a:r>
            <a:r>
              <a:rPr lang="en-GB" dirty="0" smtClean="0"/>
              <a:t>reporting to </a:t>
            </a:r>
            <a:r>
              <a:rPr lang="en-GB" dirty="0"/>
              <a:t>the Poor Law Commission in 1908</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9387" y="1173480"/>
            <a:ext cx="4692613" cy="56845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9252" y="0"/>
            <a:ext cx="2932748" cy="260604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4832" y="0"/>
            <a:ext cx="1934173" cy="1450630"/>
          </a:xfrm>
          <a:prstGeom prst="rect">
            <a:avLst/>
          </a:prstGeom>
        </p:spPr>
      </p:pic>
      <p:sp>
        <p:nvSpPr>
          <p:cNvPr id="6" name="Footer Placeholder 5"/>
          <p:cNvSpPr>
            <a:spLocks noGrp="1"/>
          </p:cNvSpPr>
          <p:nvPr>
            <p:ph type="ftr" sz="quarter" idx="11"/>
          </p:nvPr>
        </p:nvSpPr>
        <p:spPr>
          <a:xfrm>
            <a:off x="4038600" y="6434170"/>
            <a:ext cx="4572000" cy="287305"/>
          </a:xfrm>
        </p:spPr>
        <p:txBody>
          <a:bodyPr/>
          <a:lstStyle/>
          <a:p>
            <a:r>
              <a:rPr lang="en-GB" dirty="0" smtClean="0"/>
              <a:t>Anne Mullin  November 2017</a:t>
            </a:r>
            <a:endParaRPr lang="en-GB" dirty="0"/>
          </a:p>
        </p:txBody>
      </p:sp>
      <p:sp>
        <p:nvSpPr>
          <p:cNvPr id="7" name="TextBox 6"/>
          <p:cNvSpPr txBox="1"/>
          <p:nvPr/>
        </p:nvSpPr>
        <p:spPr>
          <a:xfrm>
            <a:off x="2129051" y="177421"/>
            <a:ext cx="4862093" cy="1200329"/>
          </a:xfrm>
          <a:prstGeom prst="rect">
            <a:avLst/>
          </a:prstGeom>
          <a:noFill/>
        </p:spPr>
        <p:txBody>
          <a:bodyPr wrap="square" rtlCol="0">
            <a:spAutoFit/>
          </a:bodyPr>
          <a:lstStyle/>
          <a:p>
            <a:r>
              <a:rPr lang="en-GB" sz="2400" dirty="0" smtClean="0">
                <a:solidFill>
                  <a:srgbClr val="002060"/>
                </a:solidFill>
              </a:rPr>
              <a:t>                       </a:t>
            </a:r>
            <a:r>
              <a:rPr lang="en-GB" sz="2400" b="1" dirty="0" smtClean="0">
                <a:solidFill>
                  <a:srgbClr val="002060"/>
                </a:solidFill>
              </a:rPr>
              <a:t>CHILDREN AS   </a:t>
            </a:r>
          </a:p>
          <a:p>
            <a:r>
              <a:rPr lang="en-GB" sz="2400" b="1" dirty="0">
                <a:solidFill>
                  <a:srgbClr val="002060"/>
                </a:solidFill>
              </a:rPr>
              <a:t> </a:t>
            </a:r>
            <a:r>
              <a:rPr lang="en-GB" sz="2400" b="1" dirty="0" smtClean="0">
                <a:solidFill>
                  <a:srgbClr val="002060"/>
                </a:solidFill>
              </a:rPr>
              <a:t>                        VICTIMS OR </a:t>
            </a:r>
          </a:p>
          <a:p>
            <a:r>
              <a:rPr lang="en-GB" sz="2400" b="1" dirty="0" smtClean="0">
                <a:solidFill>
                  <a:srgbClr val="002060"/>
                </a:solidFill>
              </a:rPr>
              <a:t>                            THREATS </a:t>
            </a:r>
            <a:endParaRPr lang="en-GB" sz="2400" b="1" dirty="0">
              <a:solidFill>
                <a:srgbClr val="002060"/>
              </a:solidFill>
            </a:endParaRPr>
          </a:p>
        </p:txBody>
      </p:sp>
    </p:spTree>
    <p:extLst>
      <p:ext uri="{BB962C8B-B14F-4D97-AF65-F5344CB8AC3E}">
        <p14:creationId xmlns:p14="http://schemas.microsoft.com/office/powerpoint/2010/main" val="3415031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Anne Mullin  November 2017</a:t>
            </a:r>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92552" cy="6132684"/>
          </a:xfrm>
          <a:prstGeom prst="rect">
            <a:avLst/>
          </a:prstGeom>
        </p:spPr>
      </p:pic>
      <p:sp>
        <p:nvSpPr>
          <p:cNvPr id="4" name="Rectangle 3"/>
          <p:cNvSpPr/>
          <p:nvPr/>
        </p:nvSpPr>
        <p:spPr>
          <a:xfrm>
            <a:off x="4421875" y="1219682"/>
            <a:ext cx="6509982" cy="4401205"/>
          </a:xfrm>
          <a:prstGeom prst="rect">
            <a:avLst/>
          </a:prstGeom>
        </p:spPr>
        <p:txBody>
          <a:bodyPr wrap="square">
            <a:spAutoFit/>
          </a:bodyPr>
          <a:lstStyle/>
          <a:p>
            <a:r>
              <a:rPr lang="en-GB" sz="2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Young people…suffered </a:t>
            </a: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social injustice from the politics of distribution (of resources) but also they face injustice in respect of the politics of recognition; that is, their circumstances are misrecognised and presented as a consequence of their own flaws and failings. This can be seen with what is one of the dominant tropes of British politicians, policy makers, think tanks, and welfare practitioners: those who are not successful in their transitions from school to employment are deficient, with the most fashionable ‘lack’ currently being of aspiration (‘grit’, ‘resilience’, ‘character’, ‘social capital’, ‘skills’, ‘qualifications’ and ‘experience’ are also regularly cited as the things young people are lacking). Elsewhere I have described this as voodoo sociology…</a:t>
            </a:r>
            <a:endParaRPr lang="en-GB" sz="2000" b="1" dirty="0">
              <a:solidFill>
                <a:srgbClr val="002060"/>
              </a:solidFill>
            </a:endParaRPr>
          </a:p>
        </p:txBody>
      </p:sp>
    </p:spTree>
    <p:extLst>
      <p:ext uri="{BB962C8B-B14F-4D97-AF65-F5344CB8AC3E}">
        <p14:creationId xmlns:p14="http://schemas.microsoft.com/office/powerpoint/2010/main" val="636832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7" descr="All patients by pcsec aug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 y="1127150"/>
            <a:ext cx="4480560" cy="316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stretch>
            <a:fillRect/>
          </a:stretch>
        </p:blipFill>
        <p:spPr>
          <a:xfrm>
            <a:off x="7218923" y="0"/>
            <a:ext cx="4973077" cy="3322320"/>
          </a:xfrm>
          <a:prstGeom prst="rect">
            <a:avLst/>
          </a:prstGeom>
        </p:spPr>
      </p:pic>
      <p:sp>
        <p:nvSpPr>
          <p:cNvPr id="4" name="TextBox 3"/>
          <p:cNvSpPr txBox="1"/>
          <p:nvPr/>
        </p:nvSpPr>
        <p:spPr>
          <a:xfrm>
            <a:off x="335280" y="304800"/>
            <a:ext cx="5894070" cy="369332"/>
          </a:xfrm>
          <a:prstGeom prst="rect">
            <a:avLst/>
          </a:prstGeom>
          <a:noFill/>
        </p:spPr>
        <p:txBody>
          <a:bodyPr wrap="square" rtlCol="0">
            <a:spAutoFit/>
          </a:bodyPr>
          <a:lstStyle/>
          <a:p>
            <a:r>
              <a:rPr lang="en-GB" dirty="0" smtClean="0"/>
              <a:t>GOVAN SHIP –A NEW HORIZON </a:t>
            </a:r>
            <a:endParaRPr lang="en-GB" dirty="0"/>
          </a:p>
        </p:txBody>
      </p:sp>
      <p:pic>
        <p:nvPicPr>
          <p:cNvPr id="10" name="Content Placeholder 3"/>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335280" y="4245912"/>
            <a:ext cx="4480560" cy="251366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9480" y="3576320"/>
            <a:ext cx="4922520" cy="3281680"/>
          </a:xfrm>
          <a:prstGeom prst="rect">
            <a:avLst/>
          </a:prstGeom>
        </p:spPr>
      </p:pic>
      <p:sp>
        <p:nvSpPr>
          <p:cNvPr id="2" name="Footer Placeholder 1"/>
          <p:cNvSpPr>
            <a:spLocks noGrp="1"/>
          </p:cNvSpPr>
          <p:nvPr>
            <p:ph type="ftr" sz="quarter" idx="11"/>
          </p:nvPr>
        </p:nvSpPr>
        <p:spPr/>
        <p:txBody>
          <a:bodyPr/>
          <a:lstStyle/>
          <a:p>
            <a:pPr>
              <a:defRPr/>
            </a:pPr>
            <a:r>
              <a:rPr lang="en-US" smtClean="0"/>
              <a:t>Anne Mullin  November 2017</a:t>
            </a:r>
            <a:endParaRPr lang="en-US"/>
          </a:p>
        </p:txBody>
      </p:sp>
    </p:spTree>
    <p:extLst>
      <p:ext uri="{BB962C8B-B14F-4D97-AF65-F5344CB8AC3E}">
        <p14:creationId xmlns:p14="http://schemas.microsoft.com/office/powerpoint/2010/main" val="311678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883391" y="3419984"/>
            <a:ext cx="9663656" cy="127850"/>
          </a:xfrm>
        </p:spPr>
        <p:txBody>
          <a:bodyPr>
            <a:normAutofit fontScale="90000"/>
          </a:bodyPr>
          <a:lstStyle/>
          <a:p>
            <a:pPr eaLnBrk="1" hangingPunct="1"/>
            <a:r>
              <a:rPr lang="en-GB" altLang="en-US" dirty="0" smtClean="0"/>
              <a:t>           </a:t>
            </a:r>
          </a:p>
        </p:txBody>
      </p:sp>
      <p:sp>
        <p:nvSpPr>
          <p:cNvPr id="3" name="Content Placeholder 2"/>
          <p:cNvSpPr>
            <a:spLocks noGrp="1"/>
          </p:cNvSpPr>
          <p:nvPr>
            <p:ph sz="half" idx="4294967295"/>
          </p:nvPr>
        </p:nvSpPr>
        <p:spPr>
          <a:xfrm>
            <a:off x="109182" y="1863523"/>
            <a:ext cx="5132586" cy="4994477"/>
          </a:xfrm>
        </p:spPr>
        <p:txBody>
          <a:bodyPr rtlCol="0">
            <a:normAutofit fontScale="40000" lnSpcReduction="20000"/>
          </a:bodyPr>
          <a:lstStyle/>
          <a:p>
            <a:pPr marL="0" indent="0">
              <a:buNone/>
              <a:defRPr/>
            </a:pPr>
            <a:r>
              <a:rPr lang="en-GB" sz="3400" b="1" dirty="0" smtClean="0">
                <a:solidFill>
                  <a:srgbClr val="FF0000"/>
                </a:solidFill>
              </a:rPr>
              <a:t>HORIZON 1</a:t>
            </a:r>
          </a:p>
          <a:p>
            <a:pPr>
              <a:defRPr/>
            </a:pPr>
            <a:r>
              <a:rPr lang="en-GB" sz="5900" b="1" dirty="0" smtClean="0"/>
              <a:t>Sinking in The Deep End</a:t>
            </a:r>
          </a:p>
          <a:p>
            <a:r>
              <a:rPr lang="en-GB" sz="4500" b="1" dirty="0" smtClean="0"/>
              <a:t>Pre-established </a:t>
            </a:r>
            <a:r>
              <a:rPr lang="en-GB" sz="4500" b="1" dirty="0"/>
              <a:t>team working but no strategic support</a:t>
            </a:r>
          </a:p>
          <a:p>
            <a:r>
              <a:rPr lang="en-GB" sz="4500" b="1" dirty="0"/>
              <a:t>Collective memory of working with attached social worker- a positive experience</a:t>
            </a:r>
          </a:p>
          <a:p>
            <a:r>
              <a:rPr lang="en-GB" sz="4500" b="1" dirty="0"/>
              <a:t>Clunky communication systems- an ongoing frustration </a:t>
            </a:r>
          </a:p>
          <a:p>
            <a:r>
              <a:rPr lang="en-GB" sz="4500" b="1" dirty="0"/>
              <a:t>Fragmented data systems</a:t>
            </a:r>
          </a:p>
          <a:p>
            <a:r>
              <a:rPr lang="en-GB" sz="4500" b="1" dirty="0"/>
              <a:t>GP contract- </a:t>
            </a:r>
            <a:r>
              <a:rPr lang="en-GB" sz="4500" b="1" dirty="0" smtClean="0"/>
              <a:t>minimises maternity, </a:t>
            </a:r>
            <a:r>
              <a:rPr lang="en-GB" sz="4500" b="1" dirty="0"/>
              <a:t>paediatric and family health </a:t>
            </a:r>
            <a:r>
              <a:rPr lang="en-GB" sz="4500" b="1" dirty="0" smtClean="0"/>
              <a:t>care</a:t>
            </a:r>
          </a:p>
          <a:p>
            <a:r>
              <a:rPr lang="en-GB" sz="4500" b="1" dirty="0" smtClean="0"/>
              <a:t>Thresholds, exclusion criteria- Inverse Care Law</a:t>
            </a:r>
            <a:endParaRPr lang="en-GB" sz="4500" b="1" dirty="0"/>
          </a:p>
          <a:p>
            <a:r>
              <a:rPr lang="en-GB" sz="4500" b="1" dirty="0"/>
              <a:t>No specific role for GPs in the care of vulnerable children and families despite being the ‘hub’ and point of contact for other services/ outside agencies.</a:t>
            </a:r>
          </a:p>
          <a:p>
            <a:r>
              <a:rPr lang="en-GB" sz="4500" b="1" dirty="0"/>
              <a:t>Very little research to argue our case</a:t>
            </a:r>
          </a:p>
          <a:p>
            <a:r>
              <a:rPr lang="en-GB" sz="4500" b="1" dirty="0"/>
              <a:t>Experience doesn’t seem to count</a:t>
            </a:r>
          </a:p>
          <a:p>
            <a:pPr>
              <a:defRPr/>
            </a:pPr>
            <a:endParaRPr lang="en-GB" dirty="0" smtClean="0"/>
          </a:p>
          <a:p>
            <a:pPr>
              <a:buNone/>
              <a:defRPr/>
            </a:pPr>
            <a:endParaRPr lang="en-GB" dirty="0" smtClean="0"/>
          </a:p>
        </p:txBody>
      </p:sp>
      <p:sp>
        <p:nvSpPr>
          <p:cNvPr id="4" name="Content Placeholder 3"/>
          <p:cNvSpPr>
            <a:spLocks noGrp="1"/>
          </p:cNvSpPr>
          <p:nvPr>
            <p:ph sz="quarter" idx="4294967295"/>
          </p:nvPr>
        </p:nvSpPr>
        <p:spPr>
          <a:xfrm>
            <a:off x="5800299" y="2468339"/>
            <a:ext cx="6391701" cy="4253135"/>
          </a:xfrm>
        </p:spPr>
        <p:txBody>
          <a:bodyPr rtlCol="0">
            <a:noAutofit/>
          </a:bodyPr>
          <a:lstStyle/>
          <a:p>
            <a:pPr>
              <a:defRPr/>
            </a:pPr>
            <a:r>
              <a:rPr lang="en-GB" sz="1600" b="1" dirty="0"/>
              <a:t>Protected time- case planning</a:t>
            </a:r>
          </a:p>
          <a:p>
            <a:pPr>
              <a:defRPr/>
            </a:pPr>
            <a:r>
              <a:rPr lang="en-GB" sz="1600" b="1" dirty="0"/>
              <a:t>Professional relationships- face-to face </a:t>
            </a:r>
            <a:r>
              <a:rPr lang="en-GB" sz="1600" b="1" dirty="0" smtClean="0"/>
              <a:t>discussions- </a:t>
            </a:r>
            <a:r>
              <a:rPr lang="en-GB" sz="1600" b="1" i="1" dirty="0" smtClean="0">
                <a:solidFill>
                  <a:srgbClr val="FF0000"/>
                </a:solidFill>
              </a:rPr>
              <a:t>we are all generalists now </a:t>
            </a:r>
            <a:endParaRPr lang="en-GB" sz="1600" b="1" i="1" dirty="0">
              <a:solidFill>
                <a:srgbClr val="FF0000"/>
              </a:solidFill>
            </a:endParaRPr>
          </a:p>
          <a:p>
            <a:pPr>
              <a:defRPr/>
            </a:pPr>
            <a:r>
              <a:rPr lang="en-GB" sz="1600" b="1" dirty="0"/>
              <a:t>Infrastructure- e.g. MDT meetings, whole systems approach, 1y &amp; 2y care interface, steering </a:t>
            </a:r>
            <a:r>
              <a:rPr lang="en-GB" sz="1600" b="1" dirty="0" smtClean="0"/>
              <a:t>group</a:t>
            </a:r>
          </a:p>
          <a:p>
            <a:pPr>
              <a:defRPr/>
            </a:pPr>
            <a:r>
              <a:rPr lang="en-GB" sz="1600" b="1" dirty="0" err="1" smtClean="0"/>
              <a:t>Multimorbidity</a:t>
            </a:r>
            <a:r>
              <a:rPr lang="en-GB" sz="1600" b="1" dirty="0" smtClean="0"/>
              <a:t> database ‘KIS for Kids’</a:t>
            </a:r>
            <a:endParaRPr lang="en-GB" sz="1600" b="1" dirty="0"/>
          </a:p>
          <a:p>
            <a:pPr>
              <a:defRPr/>
            </a:pPr>
            <a:r>
              <a:rPr lang="en-GB" sz="1600" b="1" dirty="0"/>
              <a:t>Documentation-</a:t>
            </a:r>
            <a:r>
              <a:rPr lang="en-GB" sz="1600" b="1" dirty="0" err="1"/>
              <a:t>minuted</a:t>
            </a:r>
            <a:r>
              <a:rPr lang="en-GB" sz="1600" b="1" dirty="0"/>
              <a:t> </a:t>
            </a:r>
            <a:r>
              <a:rPr lang="en-GB" sz="1600" b="1" dirty="0" smtClean="0"/>
              <a:t>meetings ,diaries</a:t>
            </a:r>
            <a:r>
              <a:rPr lang="en-GB" sz="1600" b="1" dirty="0"/>
              <a:t> </a:t>
            </a:r>
            <a:r>
              <a:rPr lang="en-GB" sz="1600" b="1" dirty="0" smtClean="0"/>
              <a:t>ADMIN SUPPORT</a:t>
            </a:r>
            <a:endParaRPr lang="en-GB" sz="1600" b="1" dirty="0"/>
          </a:p>
          <a:p>
            <a:pPr>
              <a:defRPr/>
            </a:pPr>
            <a:r>
              <a:rPr lang="en-GB" sz="1600" b="1" dirty="0"/>
              <a:t>Patient engagement</a:t>
            </a:r>
          </a:p>
          <a:p>
            <a:pPr>
              <a:defRPr/>
            </a:pPr>
            <a:r>
              <a:rPr lang="en-GB" sz="1600" b="1" dirty="0"/>
              <a:t>Knowledge </a:t>
            </a:r>
            <a:r>
              <a:rPr lang="en-GB" sz="1600" b="1" dirty="0" smtClean="0"/>
              <a:t>dissemination- nationally, internationally </a:t>
            </a:r>
            <a:endParaRPr lang="en-GB" sz="1600" b="1" dirty="0"/>
          </a:p>
          <a:p>
            <a:pPr>
              <a:defRPr/>
            </a:pPr>
            <a:r>
              <a:rPr lang="en-GB" sz="1600" b="1" dirty="0"/>
              <a:t>Research that fits working practices </a:t>
            </a:r>
            <a:r>
              <a:rPr lang="en-GB" sz="1600" b="1" dirty="0" smtClean="0"/>
              <a:t>(</a:t>
            </a:r>
            <a:r>
              <a:rPr lang="en-GB" sz="1600" b="1" dirty="0" err="1" smtClean="0"/>
              <a:t>e.g.Evaluation</a:t>
            </a:r>
            <a:r>
              <a:rPr lang="en-GB" sz="1600" b="1" dirty="0" smtClean="0"/>
              <a:t> Report)</a:t>
            </a:r>
          </a:p>
          <a:p>
            <a:pPr>
              <a:defRPr/>
            </a:pPr>
            <a:r>
              <a:rPr lang="en-GB" sz="1600" b="1" dirty="0" smtClean="0"/>
              <a:t>The bigger picture-Links </a:t>
            </a:r>
            <a:r>
              <a:rPr lang="en-GB" sz="1600" b="1" dirty="0" err="1" smtClean="0"/>
              <a:t>Workers,JSTs</a:t>
            </a:r>
            <a:r>
              <a:rPr lang="en-GB" sz="1600" b="1" dirty="0" smtClean="0"/>
              <a:t> Mental Health, Education, 3</a:t>
            </a:r>
            <a:r>
              <a:rPr lang="en-GB" sz="1600" b="1" baseline="30000" dirty="0" smtClean="0"/>
              <a:t>rd</a:t>
            </a:r>
            <a:r>
              <a:rPr lang="en-GB" sz="1600" b="1" dirty="0" smtClean="0"/>
              <a:t> Sector</a:t>
            </a:r>
          </a:p>
          <a:p>
            <a:pPr>
              <a:defRPr/>
            </a:pPr>
            <a:r>
              <a:rPr lang="en-GB" sz="1600" b="1" dirty="0" smtClean="0"/>
              <a:t>Normalising the project work through connectivity, embedded knowledge, knowledge exchange – Scaling up an ecology of learning </a:t>
            </a:r>
          </a:p>
        </p:txBody>
      </p:sp>
      <p:sp>
        <p:nvSpPr>
          <p:cNvPr id="5" name="Text Placeholder 4"/>
          <p:cNvSpPr>
            <a:spLocks noGrp="1"/>
          </p:cNvSpPr>
          <p:nvPr>
            <p:ph type="body" sz="quarter" idx="4294967295"/>
          </p:nvPr>
        </p:nvSpPr>
        <p:spPr>
          <a:xfrm>
            <a:off x="7008813" y="1840878"/>
            <a:ext cx="5183187" cy="823912"/>
          </a:xfrm>
        </p:spPr>
        <p:txBody>
          <a:bodyPr>
            <a:normAutofit/>
          </a:bodyPr>
          <a:lstStyle/>
          <a:p>
            <a:pPr marL="0" indent="0">
              <a:buNone/>
            </a:pPr>
            <a:r>
              <a:rPr lang="en-GB" dirty="0" smtClean="0"/>
              <a:t>   </a:t>
            </a:r>
            <a:r>
              <a:rPr lang="en-GB" sz="1600" dirty="0" smtClean="0">
                <a:solidFill>
                  <a:srgbClr val="FF0000"/>
                </a:solidFill>
              </a:rPr>
              <a:t>HORIZON 3               </a:t>
            </a:r>
            <a:r>
              <a:rPr lang="en-GB" sz="2400" dirty="0" smtClean="0"/>
              <a:t>Sailing on Cal</a:t>
            </a:r>
            <a:r>
              <a:rPr lang="en-GB" sz="2400" dirty="0"/>
              <a:t>m</a:t>
            </a:r>
            <a:r>
              <a:rPr lang="en-GB" sz="2400" dirty="0" smtClean="0"/>
              <a:t> Waters </a:t>
            </a:r>
            <a:endParaRPr lang="en-GB"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63"/>
            <a:ext cx="2323476" cy="17609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9958" y="-8444"/>
            <a:ext cx="2657242" cy="1871967"/>
          </a:xfrm>
          <a:prstGeom prst="rect">
            <a:avLst/>
          </a:prstGeom>
        </p:spPr>
      </p:pic>
      <p:sp>
        <p:nvSpPr>
          <p:cNvPr id="2" name="TextBox 1"/>
          <p:cNvSpPr txBox="1"/>
          <p:nvPr/>
        </p:nvSpPr>
        <p:spPr>
          <a:xfrm>
            <a:off x="2461714" y="64743"/>
            <a:ext cx="6369578" cy="461665"/>
          </a:xfrm>
          <a:prstGeom prst="rect">
            <a:avLst/>
          </a:prstGeom>
          <a:noFill/>
        </p:spPr>
        <p:txBody>
          <a:bodyPr wrap="square" rtlCol="0">
            <a:spAutoFit/>
          </a:bodyPr>
          <a:lstStyle/>
          <a:p>
            <a:r>
              <a:rPr lang="en-GB" sz="2400" dirty="0" smtClean="0"/>
              <a:t>                      GOVAN SHIP Getting Us From H1-H3</a:t>
            </a:r>
            <a:endParaRPr lang="en-GB" sz="24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3476" y="529597"/>
            <a:ext cx="6906482" cy="1118421"/>
          </a:xfrm>
          <a:prstGeom prst="rect">
            <a:avLst/>
          </a:prstGeom>
        </p:spPr>
      </p:pic>
      <p:sp>
        <p:nvSpPr>
          <p:cNvPr id="8" name="TextBox 7"/>
          <p:cNvSpPr txBox="1"/>
          <p:nvPr/>
        </p:nvSpPr>
        <p:spPr>
          <a:xfrm>
            <a:off x="4961744" y="1258590"/>
            <a:ext cx="2561200" cy="400110"/>
          </a:xfrm>
          <a:prstGeom prst="rect">
            <a:avLst/>
          </a:prstGeom>
          <a:noFill/>
        </p:spPr>
        <p:txBody>
          <a:bodyPr wrap="square" rtlCol="0">
            <a:spAutoFit/>
          </a:bodyPr>
          <a:lstStyle/>
          <a:p>
            <a:r>
              <a:rPr lang="en-GB" sz="2000" dirty="0" smtClean="0">
                <a:solidFill>
                  <a:srgbClr val="FF0000"/>
                </a:solidFill>
              </a:rPr>
              <a:t>Navigating Horizon 2</a:t>
            </a:r>
            <a:endParaRPr lang="en-GB" sz="2000" dirty="0">
              <a:solidFill>
                <a:srgbClr val="FF0000"/>
              </a:solidFill>
            </a:endParaRPr>
          </a:p>
        </p:txBody>
      </p:sp>
      <p:sp>
        <p:nvSpPr>
          <p:cNvPr id="10" name="Footer Placeholder 9"/>
          <p:cNvSpPr>
            <a:spLocks noGrp="1"/>
          </p:cNvSpPr>
          <p:nvPr>
            <p:ph type="ftr" sz="quarter" idx="11"/>
          </p:nvPr>
        </p:nvSpPr>
        <p:spPr>
          <a:xfrm>
            <a:off x="1705970" y="6356350"/>
            <a:ext cx="6447430" cy="365125"/>
          </a:xfrm>
        </p:spPr>
        <p:txBody>
          <a:bodyPr/>
          <a:lstStyle/>
          <a:p>
            <a:r>
              <a:rPr lang="en-GB" dirty="0" smtClean="0"/>
              <a:t>Anne Mullin  November 2017</a:t>
            </a:r>
            <a:endParaRPr lang="en-GB" dirty="0"/>
          </a:p>
        </p:txBody>
      </p:sp>
    </p:spTree>
    <p:extLst>
      <p:ext uri="{BB962C8B-B14F-4D97-AF65-F5344CB8AC3E}">
        <p14:creationId xmlns:p14="http://schemas.microsoft.com/office/powerpoint/2010/main" val="1334104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695576" y="1"/>
            <a:ext cx="7972425" cy="957263"/>
          </a:xfrm>
        </p:spPr>
        <p:txBody>
          <a:bodyPr/>
          <a:lstStyle/>
          <a:p>
            <a:r>
              <a:rPr lang="en-GB" dirty="0" smtClean="0"/>
              <a:t>Govan SHIP - MDT</a:t>
            </a:r>
          </a:p>
        </p:txBody>
      </p:sp>
      <p:sp>
        <p:nvSpPr>
          <p:cNvPr id="4" name="TextBox 3"/>
          <p:cNvSpPr txBox="1"/>
          <p:nvPr/>
        </p:nvSpPr>
        <p:spPr>
          <a:xfrm>
            <a:off x="5238057" y="3114675"/>
            <a:ext cx="1857375" cy="2185214"/>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GB" sz="4000" b="1" dirty="0">
                <a:solidFill>
                  <a:srgbClr val="FFFFFF"/>
                </a:solidFill>
                <a:cs typeface="Arial" charset="0"/>
              </a:rPr>
              <a:t>FOCUS</a:t>
            </a:r>
          </a:p>
          <a:p>
            <a:pPr algn="ctr">
              <a:defRPr/>
            </a:pPr>
            <a:r>
              <a:rPr lang="en-GB" sz="3200" dirty="0">
                <a:solidFill>
                  <a:srgbClr val="FFFFFF"/>
                </a:solidFill>
                <a:cs typeface="Arial" charset="0"/>
              </a:rPr>
              <a:t>Patient / Client</a:t>
            </a:r>
          </a:p>
          <a:p>
            <a:pPr algn="ctr">
              <a:defRPr/>
            </a:pPr>
            <a:r>
              <a:rPr lang="en-GB" sz="3200" dirty="0">
                <a:solidFill>
                  <a:srgbClr val="FFFFFF"/>
                </a:solidFill>
                <a:cs typeface="Arial" charset="0"/>
              </a:rPr>
              <a:t>PERSON</a:t>
            </a:r>
          </a:p>
        </p:txBody>
      </p:sp>
      <p:sp>
        <p:nvSpPr>
          <p:cNvPr id="5" name="TextBox 4"/>
          <p:cNvSpPr txBox="1"/>
          <p:nvPr/>
        </p:nvSpPr>
        <p:spPr>
          <a:xfrm>
            <a:off x="4900050" y="5485984"/>
            <a:ext cx="254722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GB" sz="2400" dirty="0"/>
              <a:t>General Practitioner (GP)</a:t>
            </a:r>
          </a:p>
        </p:txBody>
      </p:sp>
      <p:sp>
        <p:nvSpPr>
          <p:cNvPr id="6" name="TextBox 5"/>
          <p:cNvSpPr txBox="1"/>
          <p:nvPr/>
        </p:nvSpPr>
        <p:spPr>
          <a:xfrm>
            <a:off x="4900050" y="1442767"/>
            <a:ext cx="2533386" cy="461665"/>
          </a:xfrm>
          <a:prstGeom prst="rect">
            <a:avLst/>
          </a:prstGeom>
          <a:ln/>
        </p:spPr>
        <p:style>
          <a:lnRef idx="1">
            <a:schemeClr val="accent3"/>
          </a:lnRef>
          <a:fillRef idx="1003">
            <a:schemeClr val="lt1"/>
          </a:fillRef>
          <a:effectRef idx="1">
            <a:schemeClr val="accent3"/>
          </a:effectRef>
          <a:fontRef idx="minor">
            <a:schemeClr val="dk1"/>
          </a:fontRef>
        </p:style>
        <p:txBody>
          <a:bodyPr wrap="none">
            <a:spAutoFit/>
          </a:bodyPr>
          <a:lstStyle/>
          <a:p>
            <a:pPr>
              <a:defRPr/>
            </a:pPr>
            <a:r>
              <a:rPr lang="en-GB" sz="2400" dirty="0"/>
              <a:t>Social Care Worker</a:t>
            </a:r>
          </a:p>
        </p:txBody>
      </p:sp>
      <p:sp>
        <p:nvSpPr>
          <p:cNvPr id="7" name="TextBox 6"/>
          <p:cNvSpPr txBox="1"/>
          <p:nvPr/>
        </p:nvSpPr>
        <p:spPr>
          <a:xfrm>
            <a:off x="2701502" y="2586221"/>
            <a:ext cx="1879938" cy="461665"/>
          </a:xfrm>
          <a:prstGeom prst="rect">
            <a:avLst/>
          </a:prstGeom>
          <a:ln/>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GB" sz="2400" dirty="0"/>
              <a:t>District </a:t>
            </a:r>
            <a:r>
              <a:rPr lang="en-GB" sz="2400" dirty="0" smtClean="0"/>
              <a:t>Nurse</a:t>
            </a:r>
            <a:endParaRPr lang="en-GB" sz="2400" dirty="0"/>
          </a:p>
        </p:txBody>
      </p:sp>
      <p:sp>
        <p:nvSpPr>
          <p:cNvPr id="8" name="TextBox 7"/>
          <p:cNvSpPr txBox="1"/>
          <p:nvPr/>
        </p:nvSpPr>
        <p:spPr>
          <a:xfrm>
            <a:off x="2178475" y="3339220"/>
            <a:ext cx="1887248" cy="461665"/>
          </a:xfrm>
          <a:prstGeom prst="rect">
            <a:avLst/>
          </a:prstGeom>
          <a:ln/>
        </p:spPr>
        <p:style>
          <a:lnRef idx="0">
            <a:schemeClr val="accent5"/>
          </a:lnRef>
          <a:fillRef idx="3">
            <a:schemeClr val="accent5"/>
          </a:fillRef>
          <a:effectRef idx="3">
            <a:schemeClr val="accent5"/>
          </a:effectRef>
          <a:fontRef idx="minor">
            <a:schemeClr val="lt1"/>
          </a:fontRef>
        </p:style>
        <p:txBody>
          <a:bodyPr wrap="none">
            <a:spAutoFit/>
          </a:bodyPr>
          <a:lstStyle/>
          <a:p>
            <a:pPr>
              <a:defRPr/>
            </a:pPr>
            <a:r>
              <a:rPr lang="en-GB" sz="2400" dirty="0"/>
              <a:t>Health Visitor</a:t>
            </a:r>
          </a:p>
        </p:txBody>
      </p:sp>
      <p:sp>
        <p:nvSpPr>
          <p:cNvPr id="9" name="TextBox 8"/>
          <p:cNvSpPr txBox="1"/>
          <p:nvPr/>
        </p:nvSpPr>
        <p:spPr>
          <a:xfrm>
            <a:off x="7433437" y="2307124"/>
            <a:ext cx="1872185" cy="317009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defRPr/>
            </a:pPr>
            <a:r>
              <a:rPr lang="en-GB" sz="2000" dirty="0"/>
              <a:t>As Required</a:t>
            </a:r>
          </a:p>
          <a:p>
            <a:pPr>
              <a:defRPr/>
            </a:pPr>
            <a:endParaRPr lang="en-GB" sz="2000" dirty="0"/>
          </a:p>
          <a:p>
            <a:pPr>
              <a:defRPr/>
            </a:pPr>
            <a:endParaRPr lang="en-GB" sz="2000" dirty="0"/>
          </a:p>
          <a:p>
            <a:pPr marL="285750" indent="-285750">
              <a:buFont typeface="Arial" panose="020B0604020202020204" pitchFamily="34" charset="0"/>
              <a:buChar char="•"/>
              <a:defRPr/>
            </a:pPr>
            <a:r>
              <a:rPr lang="en-GB" sz="2000" dirty="0"/>
              <a:t>Housing</a:t>
            </a:r>
          </a:p>
          <a:p>
            <a:pPr marL="285750" indent="-285750">
              <a:buFont typeface="Arial" panose="020B0604020202020204" pitchFamily="34" charset="0"/>
              <a:buChar char="•"/>
              <a:defRPr/>
            </a:pPr>
            <a:r>
              <a:rPr lang="en-GB" sz="2000" dirty="0"/>
              <a:t>Carer Support</a:t>
            </a:r>
          </a:p>
          <a:p>
            <a:pPr marL="285750" indent="-285750">
              <a:buFont typeface="Arial" panose="020B0604020202020204" pitchFamily="34" charset="0"/>
              <a:buChar char="•"/>
              <a:defRPr/>
            </a:pPr>
            <a:r>
              <a:rPr lang="en-GB" sz="2000" dirty="0"/>
              <a:t>Welfare</a:t>
            </a:r>
          </a:p>
          <a:p>
            <a:pPr marL="285750" indent="-285750">
              <a:buFont typeface="Arial" panose="020B0604020202020204" pitchFamily="34" charset="0"/>
              <a:buChar char="•"/>
              <a:defRPr/>
            </a:pPr>
            <a:r>
              <a:rPr lang="en-GB" sz="2000" dirty="0"/>
              <a:t>Well being</a:t>
            </a:r>
          </a:p>
          <a:p>
            <a:pPr marL="285750" indent="-285750">
              <a:buFont typeface="Arial" panose="020B0604020202020204" pitchFamily="34" charset="0"/>
              <a:buChar char="•"/>
              <a:defRPr/>
            </a:pPr>
            <a:r>
              <a:rPr lang="en-GB" sz="2000" dirty="0"/>
              <a:t>Social isolation</a:t>
            </a:r>
          </a:p>
        </p:txBody>
      </p:sp>
      <p:sp>
        <p:nvSpPr>
          <p:cNvPr id="11" name="Oval 10"/>
          <p:cNvSpPr/>
          <p:nvPr/>
        </p:nvSpPr>
        <p:spPr>
          <a:xfrm>
            <a:off x="1977630" y="1308102"/>
            <a:ext cx="8335565" cy="514826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TextBox 9"/>
          <p:cNvSpPr txBox="1"/>
          <p:nvPr/>
        </p:nvSpPr>
        <p:spPr>
          <a:xfrm>
            <a:off x="7676437" y="2903538"/>
            <a:ext cx="1762790"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defRPr/>
            </a:pPr>
            <a:r>
              <a:rPr lang="en-GB" sz="2000" dirty="0"/>
              <a:t>Hospital Sector</a:t>
            </a:r>
          </a:p>
        </p:txBody>
      </p:sp>
      <p:sp>
        <p:nvSpPr>
          <p:cNvPr id="12" name="TextBox 11"/>
          <p:cNvSpPr txBox="1"/>
          <p:nvPr/>
        </p:nvSpPr>
        <p:spPr>
          <a:xfrm>
            <a:off x="3540835" y="1988841"/>
            <a:ext cx="2081213" cy="46166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2400" dirty="0"/>
              <a:t>Mental Health</a:t>
            </a:r>
          </a:p>
        </p:txBody>
      </p:sp>
      <p:sp>
        <p:nvSpPr>
          <p:cNvPr id="13" name="TextBox 12"/>
          <p:cNvSpPr txBox="1"/>
          <p:nvPr/>
        </p:nvSpPr>
        <p:spPr>
          <a:xfrm>
            <a:off x="3122100" y="4676054"/>
            <a:ext cx="1757719" cy="830997"/>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16200000" scaled="0"/>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GB" sz="2400" dirty="0"/>
              <a:t>Links Worker</a:t>
            </a:r>
          </a:p>
        </p:txBody>
      </p:sp>
      <p:sp>
        <p:nvSpPr>
          <p:cNvPr id="2" name="TextBox 1"/>
          <p:cNvSpPr txBox="1"/>
          <p:nvPr/>
        </p:nvSpPr>
        <p:spPr>
          <a:xfrm>
            <a:off x="2385421" y="4039700"/>
            <a:ext cx="1941979" cy="461665"/>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p>
            <a:r>
              <a:rPr lang="en-GB" sz="2400" dirty="0"/>
              <a:t>Rehabilitation</a:t>
            </a:r>
          </a:p>
        </p:txBody>
      </p:sp>
      <p:sp>
        <p:nvSpPr>
          <p:cNvPr id="3" name="Footer Placeholder 2"/>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2434420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Sense of Perspective </a:t>
            </a:r>
            <a:endParaRPr lang="en-GB" dirty="0"/>
          </a:p>
        </p:txBody>
      </p:sp>
      <p:graphicFrame>
        <p:nvGraphicFramePr>
          <p:cNvPr id="5" name="Content Placeholder 4"/>
          <p:cNvGraphicFramePr>
            <a:graphicFrameLocks noGrp="1"/>
          </p:cNvGraphicFramePr>
          <p:nvPr>
            <p:ph idx="1"/>
            <p:extLst/>
          </p:nvPr>
        </p:nvGraphicFramePr>
        <p:xfrm>
          <a:off x="838200" y="1832322"/>
          <a:ext cx="5760721" cy="2576548"/>
        </p:xfrm>
        <a:graphic>
          <a:graphicData uri="http://schemas.openxmlformats.org/drawingml/2006/table">
            <a:tbl>
              <a:tblPr firstRow="1" firstCol="1" bandRow="1"/>
              <a:tblGrid>
                <a:gridCol w="2624973"/>
                <a:gridCol w="449009"/>
                <a:gridCol w="449009"/>
                <a:gridCol w="863478"/>
                <a:gridCol w="1374252"/>
              </a:tblGrid>
              <a:tr h="687109">
                <a:tc>
                  <a:txBody>
                    <a:bodyPr/>
                    <a:lstStyle/>
                    <a:p>
                      <a:pPr>
                        <a:lnSpc>
                          <a:spcPct val="107000"/>
                        </a:lnSpc>
                        <a:spcAft>
                          <a:spcPts val="0"/>
                        </a:spcAft>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 SHIP Practice Patients &lt;18Y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Non-SHIP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SHIP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r>
              <a:tr h="629813">
                <a:tc>
                  <a:txBody>
                    <a:bodyPr/>
                    <a:lstStyle/>
                    <a:p>
                      <a:pP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Female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1209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129</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813">
                <a:tc>
                  <a:txBody>
                    <a:bodyPr/>
                    <a:lstStyle/>
                    <a:p>
                      <a:pP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153</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813">
                <a:tc>
                  <a:txBody>
                    <a:bodyPr/>
                    <a:lstStyle/>
                    <a:p>
                      <a:pP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2531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282</a:t>
                      </a:r>
                      <a:endPar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en-GB" smtClean="0"/>
              <a:t>Anne Mullin  November 2017</a:t>
            </a:r>
            <a:endParaRPr lang="en-GB"/>
          </a:p>
        </p:txBody>
      </p:sp>
      <p:graphicFrame>
        <p:nvGraphicFramePr>
          <p:cNvPr id="6" name="Table 5"/>
          <p:cNvGraphicFramePr>
            <a:graphicFrameLocks noGrp="1"/>
          </p:cNvGraphicFramePr>
          <p:nvPr>
            <p:extLst/>
          </p:nvPr>
        </p:nvGraphicFramePr>
        <p:xfrm>
          <a:off x="838200" y="4876798"/>
          <a:ext cx="5806440" cy="1479552"/>
        </p:xfrm>
        <a:graphic>
          <a:graphicData uri="http://schemas.openxmlformats.org/drawingml/2006/table">
            <a:tbl>
              <a:tblPr firstRow="1" firstCol="1" bandRow="1"/>
              <a:tblGrid>
                <a:gridCol w="2819400"/>
                <a:gridCol w="2987040"/>
              </a:tblGrid>
              <a:tr h="369888">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G51 SW CP Stats Children&lt;18Y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88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Looked after away from home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N=61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888">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Looked after at home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N=63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888">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Placed on CP Register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1386196" y="4643748"/>
            <a:ext cx="12164954" cy="46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8673" y="294971"/>
            <a:ext cx="4723327" cy="6563029"/>
          </a:xfrm>
          <a:prstGeom prst="rect">
            <a:avLst/>
          </a:prstGeom>
        </p:spPr>
      </p:pic>
    </p:spTree>
    <p:extLst>
      <p:ext uri="{BB962C8B-B14F-4D97-AF65-F5344CB8AC3E}">
        <p14:creationId xmlns:p14="http://schemas.microsoft.com/office/powerpoint/2010/main" val="197321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72" y="-792479"/>
            <a:ext cx="11208828" cy="2422208"/>
          </a:xfrm>
        </p:spPr>
        <p:txBody>
          <a:bodyPr/>
          <a:lstStyle/>
          <a:p>
            <a:r>
              <a:rPr lang="en-GB" dirty="0" smtClean="0"/>
              <a:t>Telling Our Own Story in Govan SHIP </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26" y="695328"/>
            <a:ext cx="6521521" cy="340423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521" y="2688530"/>
            <a:ext cx="5670479" cy="4169470"/>
          </a:xfrm>
          <a:prstGeom prst="rect">
            <a:avLst/>
          </a:prstGeom>
        </p:spPr>
      </p:pic>
      <p:sp>
        <p:nvSpPr>
          <p:cNvPr id="6" name="Rectangle 5"/>
          <p:cNvSpPr/>
          <p:nvPr/>
        </p:nvSpPr>
        <p:spPr>
          <a:xfrm>
            <a:off x="175259" y="4099562"/>
            <a:ext cx="5805841" cy="2800767"/>
          </a:xfrm>
          <a:prstGeom prst="rect">
            <a:avLst/>
          </a:prstGeom>
        </p:spPr>
        <p:txBody>
          <a:bodyPr wrap="square">
            <a:spAutoFit/>
          </a:bodyPr>
          <a:lstStyle/>
          <a:p>
            <a:r>
              <a:rPr lang="en-GB" sz="2000" dirty="0"/>
              <a:t> </a:t>
            </a:r>
            <a:r>
              <a:rPr lang="en-GB" sz="2000" b="1" dirty="0" smtClean="0">
                <a:solidFill>
                  <a:srgbClr val="FF0000"/>
                </a:solidFill>
              </a:rPr>
              <a:t>‘I </a:t>
            </a:r>
            <a:r>
              <a:rPr lang="en-GB" sz="2000" b="1" dirty="0">
                <a:solidFill>
                  <a:srgbClr val="FF0000"/>
                </a:solidFill>
              </a:rPr>
              <a:t>have considered the benefits of establishing a national database on </a:t>
            </a:r>
            <a:r>
              <a:rPr lang="en-GB" sz="2000" b="1" dirty="0" smtClean="0">
                <a:solidFill>
                  <a:srgbClr val="FF0000"/>
                </a:solidFill>
              </a:rPr>
              <a:t>children…I </a:t>
            </a:r>
            <a:r>
              <a:rPr lang="en-GB" sz="2000" b="1" dirty="0">
                <a:solidFill>
                  <a:srgbClr val="FF0000"/>
                </a:solidFill>
              </a:rPr>
              <a:t>was told that such a database is technically</a:t>
            </a:r>
            <a:r>
              <a:rPr lang="en-GB" sz="2000" dirty="0">
                <a:solidFill>
                  <a:srgbClr val="FF0000"/>
                </a:solidFill>
              </a:rPr>
              <a:t> </a:t>
            </a:r>
            <a:r>
              <a:rPr lang="en-GB" sz="2000" b="1" dirty="0" smtClean="0">
                <a:solidFill>
                  <a:srgbClr val="FF0000"/>
                </a:solidFill>
              </a:rPr>
              <a:t>feasible…that </a:t>
            </a:r>
            <a:r>
              <a:rPr lang="en-GB" sz="2000" b="1" dirty="0">
                <a:solidFill>
                  <a:srgbClr val="FF0000"/>
                </a:solidFill>
              </a:rPr>
              <a:t>every new contact with a child by a member of staff from any of the key services would initiate an entry that would build up a picture of the child’s health, developmental and educational </a:t>
            </a:r>
            <a:r>
              <a:rPr lang="en-GB" sz="2000" b="1" dirty="0" smtClean="0">
                <a:solidFill>
                  <a:srgbClr val="FF0000"/>
                </a:solidFill>
              </a:rPr>
              <a:t>needs</a:t>
            </a:r>
            <a:r>
              <a:rPr lang="en-GB" sz="2000" dirty="0" smtClean="0">
                <a:solidFill>
                  <a:srgbClr val="FF0000"/>
                </a:solidFill>
              </a:rPr>
              <a:t>’ Laming 2003</a:t>
            </a:r>
          </a:p>
          <a:p>
            <a:r>
              <a:rPr lang="en-GB" dirty="0">
                <a:solidFill>
                  <a:srgbClr val="FF0000"/>
                </a:solidFill>
                <a:hlinkClick r:id="rId4"/>
              </a:rPr>
              <a:t>http://</a:t>
            </a:r>
            <a:r>
              <a:rPr lang="en-GB" dirty="0" smtClean="0">
                <a:solidFill>
                  <a:srgbClr val="FF0000"/>
                </a:solidFill>
                <a:hlinkClick r:id="rId4"/>
              </a:rPr>
              <a:t>lx.iriss.org.uk/content/victoria-climbie-inquiry-summary-and-recommendations</a:t>
            </a:r>
            <a:endParaRPr lang="en-GB" dirty="0">
              <a:solidFill>
                <a:srgbClr val="FF0000"/>
              </a:solidFill>
            </a:endParaRPr>
          </a:p>
        </p:txBody>
      </p:sp>
      <p:sp>
        <p:nvSpPr>
          <p:cNvPr id="7" name="Footer Placeholder 6"/>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3085132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Anne Mullin  November 2017</a:t>
            </a: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21" y="1963711"/>
            <a:ext cx="9629775" cy="5209551"/>
          </a:xfrm>
          <a:prstGeom prst="rect">
            <a:avLst/>
          </a:prstGeom>
        </p:spPr>
      </p:pic>
      <p:sp>
        <p:nvSpPr>
          <p:cNvPr id="3" name="TextBox 2"/>
          <p:cNvSpPr txBox="1"/>
          <p:nvPr/>
        </p:nvSpPr>
        <p:spPr>
          <a:xfrm>
            <a:off x="1964942" y="3315102"/>
            <a:ext cx="2805831" cy="707886"/>
          </a:xfrm>
          <a:prstGeom prst="rect">
            <a:avLst/>
          </a:prstGeom>
          <a:noFill/>
        </p:spPr>
        <p:txBody>
          <a:bodyPr wrap="square" rtlCol="0">
            <a:spAutoFit/>
          </a:bodyPr>
          <a:lstStyle/>
          <a:p>
            <a:r>
              <a:rPr lang="en-GB" sz="4000" dirty="0" smtClean="0">
                <a:solidFill>
                  <a:srgbClr val="FFFF00"/>
                </a:solidFill>
              </a:rPr>
              <a:t>Vulnerability</a:t>
            </a:r>
            <a:endParaRPr lang="en-GB" sz="4000" dirty="0">
              <a:solidFill>
                <a:srgbClr val="FFFF00"/>
              </a:solidFill>
            </a:endParaRPr>
          </a:p>
        </p:txBody>
      </p:sp>
      <p:sp>
        <p:nvSpPr>
          <p:cNvPr id="5" name="TextBox 4"/>
          <p:cNvSpPr txBox="1"/>
          <p:nvPr/>
        </p:nvSpPr>
        <p:spPr>
          <a:xfrm>
            <a:off x="6809319" y="3382818"/>
            <a:ext cx="2688161" cy="707886"/>
          </a:xfrm>
          <a:prstGeom prst="rect">
            <a:avLst/>
          </a:prstGeom>
          <a:noFill/>
        </p:spPr>
        <p:txBody>
          <a:bodyPr wrap="square" rtlCol="0">
            <a:spAutoFit/>
          </a:bodyPr>
          <a:lstStyle/>
          <a:p>
            <a:r>
              <a:rPr lang="en-GB" sz="4000" dirty="0" smtClean="0">
                <a:solidFill>
                  <a:srgbClr val="FFFF00"/>
                </a:solidFill>
              </a:rPr>
              <a:t>Resilience</a:t>
            </a:r>
            <a:endParaRPr lang="en-GB" sz="4000" dirty="0">
              <a:solidFill>
                <a:srgbClr val="FFFF00"/>
              </a:solidFill>
            </a:endParaRPr>
          </a:p>
        </p:txBody>
      </p:sp>
      <p:sp>
        <p:nvSpPr>
          <p:cNvPr id="6" name="TextBox 5"/>
          <p:cNvSpPr txBox="1"/>
          <p:nvPr/>
        </p:nvSpPr>
        <p:spPr>
          <a:xfrm>
            <a:off x="450937" y="551145"/>
            <a:ext cx="10471759" cy="954107"/>
          </a:xfrm>
          <a:prstGeom prst="rect">
            <a:avLst/>
          </a:prstGeom>
          <a:noFill/>
        </p:spPr>
        <p:txBody>
          <a:bodyPr wrap="square" rtlCol="0">
            <a:spAutoFit/>
          </a:bodyPr>
          <a:lstStyle/>
          <a:p>
            <a:r>
              <a:rPr lang="en-GB" sz="2800" dirty="0" smtClean="0"/>
              <a:t>THE EXPERIENCE OF A GOOD ENOUGH CHILDHOOD- IS IT JUST TOSSING A COIN?</a:t>
            </a:r>
            <a:endParaRPr lang="en-GB" sz="2800" dirty="0"/>
          </a:p>
        </p:txBody>
      </p:sp>
    </p:spTree>
    <p:extLst>
      <p:ext uri="{BB962C8B-B14F-4D97-AF65-F5344CB8AC3E}">
        <p14:creationId xmlns:p14="http://schemas.microsoft.com/office/powerpoint/2010/main" val="2540892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1"/>
          </p:nvPr>
        </p:nvSpPr>
        <p:spPr>
          <a:xfrm>
            <a:off x="569626" y="1780597"/>
            <a:ext cx="5450174" cy="4895850"/>
          </a:xfrm>
        </p:spPr>
        <p:txBody>
          <a:bodyPr>
            <a:noAutofit/>
          </a:bodyPr>
          <a:lstStyle/>
          <a:p>
            <a:pPr marL="0" indent="0">
              <a:buNone/>
            </a:pPr>
            <a:r>
              <a:rPr lang="en-GB" sz="2000" dirty="0" smtClean="0"/>
              <a:t>‘In </a:t>
            </a:r>
            <a:r>
              <a:rPr lang="en-GB" sz="2000" dirty="0"/>
              <a:t>a country </a:t>
            </a:r>
            <a:r>
              <a:rPr lang="en-GB" sz="2000" dirty="0">
                <a:solidFill>
                  <a:srgbClr val="FF0000"/>
                </a:solidFill>
              </a:rPr>
              <a:t>where the income and wealth gaps have become greater </a:t>
            </a:r>
            <a:r>
              <a:rPr lang="en-GB" sz="2000" dirty="0"/>
              <a:t>than at any point in living memory, and which are greater than in almost all other similar wealthy countries, </a:t>
            </a:r>
            <a:r>
              <a:rPr lang="en-GB" sz="2000" dirty="0">
                <a:solidFill>
                  <a:srgbClr val="FF0000"/>
                </a:solidFill>
              </a:rPr>
              <a:t>you should expect very high and rising levels of crime, social disorder, dysfunction, rising polarisation, fear and </a:t>
            </a:r>
            <a:r>
              <a:rPr lang="en-GB" sz="2000" dirty="0" smtClean="0">
                <a:solidFill>
                  <a:srgbClr val="FF0000"/>
                </a:solidFill>
              </a:rPr>
              <a:t>anxiety</a:t>
            </a:r>
            <a:r>
              <a:rPr lang="en-GB" sz="2000" dirty="0" smtClean="0"/>
              <a:t>’</a:t>
            </a:r>
            <a:endParaRPr lang="en-GB" sz="2000" dirty="0"/>
          </a:p>
          <a:p>
            <a:pPr marL="0" indent="0">
              <a:buNone/>
            </a:pPr>
            <a:r>
              <a:rPr lang="en-GB" sz="2000" u="sng" dirty="0">
                <a:hlinkClick r:id="rId3"/>
              </a:rPr>
              <a:t>http://www.dannydorling.org/?page_id=3008</a:t>
            </a:r>
            <a:endParaRPr lang="en-GB" sz="2000" dirty="0"/>
          </a:p>
          <a:p>
            <a:pPr marL="0" indent="0">
              <a:buNone/>
            </a:pPr>
            <a:r>
              <a:rPr lang="en-GB" sz="2000" dirty="0" smtClean="0"/>
              <a:t>‘</a:t>
            </a:r>
            <a:r>
              <a:rPr lang="en-GB" sz="2000" dirty="0" smtClean="0">
                <a:solidFill>
                  <a:srgbClr val="FF0000"/>
                </a:solidFill>
              </a:rPr>
              <a:t>Young </a:t>
            </a:r>
            <a:r>
              <a:rPr lang="en-GB" sz="2000" dirty="0">
                <a:solidFill>
                  <a:srgbClr val="FF0000"/>
                </a:solidFill>
              </a:rPr>
              <a:t>adults in both Britain and the USA today have only ever known a country in which income and wealth have been redistributed from poor to rich—to the detriment of all</a:t>
            </a:r>
            <a:r>
              <a:rPr lang="en-GB" sz="2000" dirty="0"/>
              <a:t>. How much money could be saved by doing the reverse and redistributing from rich to poor</a:t>
            </a:r>
            <a:r>
              <a:rPr lang="en-GB" sz="2000" dirty="0" smtClean="0"/>
              <a:t>?’</a:t>
            </a:r>
            <a:endParaRPr lang="en-GB" sz="2000" dirty="0"/>
          </a:p>
          <a:p>
            <a:pPr marL="0" indent="0">
              <a:buNone/>
            </a:pPr>
            <a:r>
              <a:rPr lang="en-GB" sz="2000" u="sng" dirty="0">
                <a:hlinkClick r:id="rId3"/>
              </a:rPr>
              <a:t>http://www.dannydorling.org/?page_id=3008</a:t>
            </a:r>
            <a:endParaRPr lang="en-GB" sz="2000" dirty="0"/>
          </a:p>
        </p:txBody>
      </p:sp>
      <p:sp>
        <p:nvSpPr>
          <p:cNvPr id="13" name="Content Placeholder 12"/>
          <p:cNvSpPr>
            <a:spLocks noGrp="1"/>
          </p:cNvSpPr>
          <p:nvPr>
            <p:ph sz="half" idx="2"/>
          </p:nvPr>
        </p:nvSpPr>
        <p:spPr/>
        <p:txBody>
          <a:bodyPr>
            <a:normAutofit fontScale="25000" lnSpcReduction="20000"/>
          </a:bodyPr>
          <a:lstStyle/>
          <a:p>
            <a:pPr marL="0" indent="0">
              <a:buNone/>
            </a:pPr>
            <a:endParaRPr lang="en-GB" sz="9600" dirty="0" smtClean="0"/>
          </a:p>
          <a:p>
            <a:pPr marL="0" indent="0">
              <a:buNone/>
            </a:pPr>
            <a:endParaRPr lang="en-GB" sz="9600" dirty="0"/>
          </a:p>
          <a:p>
            <a:pPr marL="0" indent="0">
              <a:buNone/>
            </a:pPr>
            <a:r>
              <a:rPr lang="en-GB" sz="9600" dirty="0" smtClean="0"/>
              <a:t>Our </a:t>
            </a:r>
            <a:r>
              <a:rPr lang="en-GB" sz="9600" dirty="0"/>
              <a:t>analysis demonstrates that persons who suffer housing arrears experience increased risk of worsening self-reported health, especially among those who rent. Future research is needed to understand the role of alternative housing support systems and available strategies for preventing the health consequences of housing </a:t>
            </a:r>
            <a:r>
              <a:rPr lang="en-GB" sz="9600" dirty="0" smtClean="0"/>
              <a:t>insecurity…</a:t>
            </a:r>
            <a:r>
              <a:rPr lang="en-GB" sz="9600" dirty="0" smtClean="0">
                <a:solidFill>
                  <a:srgbClr val="FF0000"/>
                </a:solidFill>
              </a:rPr>
              <a:t>These </a:t>
            </a:r>
            <a:r>
              <a:rPr lang="en-GB" sz="9600" dirty="0">
                <a:solidFill>
                  <a:srgbClr val="FF0000"/>
                </a:solidFill>
              </a:rPr>
              <a:t>adverse associations were only evident in persons below the 75th percentile of disposable </a:t>
            </a:r>
            <a:r>
              <a:rPr lang="en-GB" sz="9600" dirty="0" smtClean="0">
                <a:solidFill>
                  <a:srgbClr val="FF0000"/>
                </a:solidFill>
              </a:rPr>
              <a:t>income</a:t>
            </a:r>
          </a:p>
          <a:p>
            <a:endParaRPr lang="en-GB" sz="9600" dirty="0"/>
          </a:p>
          <a:p>
            <a:pPr marL="0" indent="0">
              <a:buNone/>
            </a:pPr>
            <a:r>
              <a:rPr lang="en-GB" sz="4800" dirty="0" smtClean="0"/>
              <a:t>The </a:t>
            </a:r>
            <a:r>
              <a:rPr lang="en-GB" sz="4800" dirty="0"/>
              <a:t>impact of the housing crisis on self-reported health in Europe: multilevel longitudinal modelling of 27 EU countries. European Journal of Public Health 26(5), 788-793. </a:t>
            </a:r>
            <a:r>
              <a:rPr lang="en-GB" sz="4800" dirty="0" smtClean="0"/>
              <a:t>1-10-2016</a:t>
            </a:r>
            <a:r>
              <a:rPr lang="en-GB" sz="4800" dirty="0"/>
              <a:t> </a:t>
            </a:r>
          </a:p>
          <a:p>
            <a:endParaRPr lang="en-GB" dirty="0"/>
          </a:p>
        </p:txBody>
      </p:sp>
      <p:sp>
        <p:nvSpPr>
          <p:cNvPr id="4" name="Footer Placeholder 3"/>
          <p:cNvSpPr>
            <a:spLocks noGrp="1"/>
          </p:cNvSpPr>
          <p:nvPr>
            <p:ph type="ftr" sz="quarter" idx="11"/>
          </p:nvPr>
        </p:nvSpPr>
        <p:spPr>
          <a:xfrm>
            <a:off x="1013775" y="6492875"/>
            <a:ext cx="4114800" cy="365125"/>
          </a:xfrm>
        </p:spPr>
        <p:txBody>
          <a:bodyPr/>
          <a:lstStyle/>
          <a:p>
            <a:r>
              <a:rPr lang="en-GB" dirty="0" smtClean="0"/>
              <a:t>Anne Mullin  November 2017</a:t>
            </a:r>
            <a:endParaRPr lang="en-GB"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3803" y="-47912"/>
            <a:ext cx="1184223" cy="1783844"/>
          </a:xfrm>
          <a:prstGeom prst="rect">
            <a:avLst/>
          </a:prstGeom>
        </p:spPr>
      </p:pic>
      <p:sp>
        <p:nvSpPr>
          <p:cNvPr id="6" name="Rectangle 5"/>
          <p:cNvSpPr/>
          <p:nvPr/>
        </p:nvSpPr>
        <p:spPr>
          <a:xfrm>
            <a:off x="214859" y="96371"/>
            <a:ext cx="6110990" cy="375552"/>
          </a:xfrm>
          <a:prstGeom prst="rect">
            <a:avLst/>
          </a:prstGeom>
        </p:spPr>
        <p:txBody>
          <a:bodyPr wrap="square">
            <a:spAutoFit/>
          </a:bodyPr>
          <a:lstStyle/>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7273" y="-1"/>
            <a:ext cx="1191561" cy="1750651"/>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1213" y="-29440"/>
            <a:ext cx="1165034" cy="181328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3186" y="-14721"/>
            <a:ext cx="1138027" cy="1783845"/>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82448" y="-20367"/>
            <a:ext cx="1141907" cy="1795138"/>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6785" y="-29439"/>
            <a:ext cx="1174100" cy="1813282"/>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74398" y="-30149"/>
            <a:ext cx="1120315" cy="1844139"/>
          </a:xfrm>
          <a:prstGeom prst="rect">
            <a:avLst/>
          </a:prstGeom>
        </p:spPr>
      </p:pic>
    </p:spTree>
    <p:extLst>
      <p:ext uri="{BB962C8B-B14F-4D97-AF65-F5344CB8AC3E}">
        <p14:creationId xmlns:p14="http://schemas.microsoft.com/office/powerpoint/2010/main" val="1825044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1069" y="304454"/>
            <a:ext cx="2983896" cy="224530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1068" y="4622421"/>
            <a:ext cx="3001454" cy="225609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631704"/>
            <a:ext cx="2983043" cy="222629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1025" y="304453"/>
            <a:ext cx="4036947" cy="309499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77" y="242420"/>
            <a:ext cx="2962265" cy="221189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88" y="2432156"/>
            <a:ext cx="2947654" cy="222170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01069" y="2454310"/>
            <a:ext cx="3001453" cy="2177394"/>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1025" y="3878779"/>
            <a:ext cx="4036948" cy="3027711"/>
          </a:xfrm>
          <a:prstGeom prst="rect">
            <a:avLst/>
          </a:prstGeom>
        </p:spPr>
      </p:pic>
      <p:sp>
        <p:nvSpPr>
          <p:cNvPr id="12" name="TextBox 11"/>
          <p:cNvSpPr txBox="1"/>
          <p:nvPr/>
        </p:nvSpPr>
        <p:spPr>
          <a:xfrm>
            <a:off x="2995543" y="3399446"/>
            <a:ext cx="5705525" cy="369332"/>
          </a:xfrm>
          <a:prstGeom prst="rect">
            <a:avLst/>
          </a:prstGeom>
          <a:noFill/>
        </p:spPr>
        <p:txBody>
          <a:bodyPr wrap="square" rtlCol="0">
            <a:spAutoFit/>
          </a:bodyPr>
          <a:lstStyle/>
          <a:p>
            <a:r>
              <a:rPr lang="en-GB" dirty="0" smtClean="0"/>
              <a:t>         https</a:t>
            </a:r>
            <a:r>
              <a:rPr lang="en-GB" dirty="0"/>
              <a:t>://acestoohigh.com/got-your-ace-score/</a:t>
            </a:r>
          </a:p>
        </p:txBody>
      </p:sp>
      <p:sp>
        <p:nvSpPr>
          <p:cNvPr id="2" name="Footer Placeholder 1"/>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2417066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Anne Mullin  November 2017</a:t>
            </a: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863" y="0"/>
            <a:ext cx="4829137" cy="2452296"/>
          </a:xfrm>
          <a:prstGeom prst="rect">
            <a:avLst/>
          </a:prstGeom>
        </p:spPr>
      </p:pic>
      <p:sp>
        <p:nvSpPr>
          <p:cNvPr id="4" name="Rectangle 3"/>
          <p:cNvSpPr/>
          <p:nvPr/>
        </p:nvSpPr>
        <p:spPr>
          <a:xfrm>
            <a:off x="436729" y="5459105"/>
            <a:ext cx="6168788" cy="646331"/>
          </a:xfrm>
          <a:prstGeom prst="rect">
            <a:avLst/>
          </a:prstGeom>
        </p:spPr>
        <p:txBody>
          <a:bodyPr wrap="square">
            <a:spAutoFit/>
          </a:bodyPr>
          <a:lstStyle/>
          <a:p>
            <a:r>
              <a:rPr lang="en-GB" dirty="0" err="1"/>
              <a:t>Finkelhor</a:t>
            </a:r>
            <a:r>
              <a:rPr lang="en-GB" dirty="0"/>
              <a:t>, D. Screening for adverse childhood experiences (ACEs): Cautions and suggestions. Child Abuse </a:t>
            </a:r>
            <a:r>
              <a:rPr lang="en-GB" dirty="0" err="1"/>
              <a:t>Negl</a:t>
            </a:r>
            <a:r>
              <a:rPr lang="en-GB" dirty="0"/>
              <a:t>.  4-8-2017. </a:t>
            </a:r>
          </a:p>
        </p:txBody>
      </p:sp>
      <p:sp>
        <p:nvSpPr>
          <p:cNvPr id="5" name="Rectangle 4"/>
          <p:cNvSpPr/>
          <p:nvPr/>
        </p:nvSpPr>
        <p:spPr>
          <a:xfrm>
            <a:off x="327545" y="641445"/>
            <a:ext cx="5950423" cy="4524315"/>
          </a:xfrm>
          <a:prstGeom prst="rect">
            <a:avLst/>
          </a:prstGeom>
        </p:spPr>
        <p:txBody>
          <a:bodyPr wrap="square">
            <a:spAutoFit/>
          </a:bodyPr>
          <a:lstStyle/>
          <a:p>
            <a:r>
              <a:rPr lang="en-GB" dirty="0" smtClean="0"/>
              <a:t>‘…</a:t>
            </a:r>
            <a:r>
              <a:rPr lang="en-GB" sz="2400" dirty="0" smtClean="0"/>
              <a:t>it </a:t>
            </a:r>
            <a:r>
              <a:rPr lang="en-GB" sz="2400" dirty="0"/>
              <a:t>is still premature to start widespread screening for adverse childhood experiences (ACE) in health care settings until we have answers to several important questions: </a:t>
            </a:r>
            <a:endParaRPr lang="en-GB" sz="2400" dirty="0" smtClean="0"/>
          </a:p>
          <a:p>
            <a:pPr marL="342900" indent="-342900">
              <a:buAutoNum type="arabicParenR"/>
            </a:pPr>
            <a:r>
              <a:rPr lang="en-GB" sz="2400" dirty="0" smtClean="0"/>
              <a:t>what </a:t>
            </a:r>
            <a:r>
              <a:rPr lang="en-GB" sz="2400" dirty="0"/>
              <a:t>are </a:t>
            </a:r>
            <a:r>
              <a:rPr lang="en-GB" sz="2400" dirty="0">
                <a:solidFill>
                  <a:srgbClr val="FF0000"/>
                </a:solidFill>
              </a:rPr>
              <a:t>the eﬀective interventions and responses we need </a:t>
            </a:r>
            <a:r>
              <a:rPr lang="en-GB" sz="2400" dirty="0"/>
              <a:t>to have in place to oﬀer to those with positive ACE screening, </a:t>
            </a:r>
            <a:endParaRPr lang="en-GB" sz="2400" dirty="0" smtClean="0"/>
          </a:p>
          <a:p>
            <a:pPr marL="342900" indent="-342900">
              <a:buAutoNum type="arabicParenR"/>
            </a:pPr>
            <a:r>
              <a:rPr lang="en-GB" sz="2400" dirty="0" smtClean="0"/>
              <a:t>2</a:t>
            </a:r>
            <a:r>
              <a:rPr lang="en-GB" sz="2400" dirty="0"/>
              <a:t>) what are </a:t>
            </a:r>
            <a:r>
              <a:rPr lang="en-GB" sz="2400" dirty="0">
                <a:solidFill>
                  <a:srgbClr val="FF0000"/>
                </a:solidFill>
              </a:rPr>
              <a:t>the potential negative outcomes and costs to screening that need to be buﬀered </a:t>
            </a:r>
            <a:r>
              <a:rPr lang="en-GB" sz="2400" dirty="0"/>
              <a:t>in any eﬀective screening </a:t>
            </a:r>
            <a:r>
              <a:rPr lang="en-GB" sz="2400" dirty="0" smtClean="0"/>
              <a:t>regime</a:t>
            </a:r>
          </a:p>
          <a:p>
            <a:r>
              <a:rPr lang="en-GB" sz="2400" dirty="0" smtClean="0"/>
              <a:t>3</a:t>
            </a:r>
            <a:r>
              <a:rPr lang="en-GB" sz="2400" dirty="0"/>
              <a:t>) what </a:t>
            </a:r>
            <a:r>
              <a:rPr lang="en-GB" sz="2400" dirty="0">
                <a:solidFill>
                  <a:srgbClr val="FF0000"/>
                </a:solidFill>
              </a:rPr>
              <a:t>exactly should we be screening </a:t>
            </a:r>
            <a:r>
              <a:rPr lang="en-GB" sz="2400" dirty="0"/>
              <a:t>for</a:t>
            </a:r>
            <a:r>
              <a:rPr lang="en-GB" sz="2400" dirty="0" smtClean="0"/>
              <a:t>?’ </a:t>
            </a:r>
            <a:endParaRPr lang="en-GB" sz="2400" dirty="0"/>
          </a:p>
        </p:txBody>
      </p:sp>
    </p:spTree>
    <p:extLst>
      <p:ext uri="{BB962C8B-B14F-4D97-AF65-F5344CB8AC3E}">
        <p14:creationId xmlns:p14="http://schemas.microsoft.com/office/powerpoint/2010/main" val="2205650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82470"/>
            <a:ext cx="10515600" cy="1325563"/>
          </a:xfrm>
        </p:spPr>
        <p:txBody>
          <a:bodyPr/>
          <a:lstStyle/>
          <a:p>
            <a:r>
              <a:rPr lang="en-GB" altLang="en-US" dirty="0" smtClean="0"/>
              <a:t>Resilience- What Exactly Is it?</a:t>
            </a:r>
          </a:p>
        </p:txBody>
      </p:sp>
      <p:sp>
        <p:nvSpPr>
          <p:cNvPr id="3" name="Content Placeholder 2"/>
          <p:cNvSpPr>
            <a:spLocks noGrp="1"/>
          </p:cNvSpPr>
          <p:nvPr>
            <p:ph idx="1"/>
          </p:nvPr>
        </p:nvSpPr>
        <p:spPr>
          <a:xfrm>
            <a:off x="0" y="1689054"/>
            <a:ext cx="6204045" cy="4486275"/>
          </a:xfrm>
        </p:spPr>
        <p:txBody>
          <a:bodyPr rtlCol="0">
            <a:normAutofit lnSpcReduction="10000"/>
          </a:bodyPr>
          <a:lstStyle/>
          <a:p>
            <a:pPr fontAlgn="auto">
              <a:spcAft>
                <a:spcPts val="0"/>
              </a:spcAft>
              <a:defRPr/>
            </a:pPr>
            <a:r>
              <a:rPr lang="en-GB" dirty="0" smtClean="0"/>
              <a:t>Considered within the domains of positive family relationships, emotional expressiveness (e.g. self esteem),family </a:t>
            </a:r>
            <a:r>
              <a:rPr lang="en-GB" dirty="0" err="1" smtClean="0"/>
              <a:t>embeddedness</a:t>
            </a:r>
            <a:r>
              <a:rPr lang="en-GB" dirty="0" smtClean="0"/>
              <a:t> in the community, peer relationships, sexuality</a:t>
            </a:r>
          </a:p>
          <a:p>
            <a:pPr fontAlgn="auto">
              <a:spcAft>
                <a:spcPts val="0"/>
              </a:spcAft>
              <a:defRPr/>
            </a:pPr>
            <a:r>
              <a:rPr lang="en-GB" dirty="0" smtClean="0">
                <a:solidFill>
                  <a:srgbClr val="FF0000"/>
                </a:solidFill>
              </a:rPr>
              <a:t> At a population level the </a:t>
            </a:r>
            <a:r>
              <a:rPr lang="en-GB" dirty="0">
                <a:solidFill>
                  <a:srgbClr val="FF0000"/>
                </a:solidFill>
              </a:rPr>
              <a:t>great diversity of risk-factor combinations and their very small prevalence make the tasks of </a:t>
            </a:r>
            <a:r>
              <a:rPr lang="en-GB" dirty="0" smtClean="0">
                <a:solidFill>
                  <a:srgbClr val="FF0000"/>
                </a:solidFill>
              </a:rPr>
              <a:t>identifying vulnerable patients </a:t>
            </a:r>
            <a:r>
              <a:rPr lang="en-GB" dirty="0">
                <a:solidFill>
                  <a:srgbClr val="FF0000"/>
                </a:solidFill>
              </a:rPr>
              <a:t>and deﬁning eligibility for support very difﬁcult for </a:t>
            </a:r>
            <a:r>
              <a:rPr lang="en-GB" dirty="0" smtClean="0">
                <a:solidFill>
                  <a:srgbClr val="FF0000"/>
                </a:solidFill>
              </a:rPr>
              <a:t>policy-makers-</a:t>
            </a:r>
            <a:r>
              <a:rPr lang="en-GB" dirty="0" smtClean="0"/>
              <a:t> </a:t>
            </a:r>
            <a:r>
              <a:rPr lang="en-GB" i="1" dirty="0" smtClean="0">
                <a:solidFill>
                  <a:srgbClr val="7030A0"/>
                </a:solidFill>
              </a:rPr>
              <a:t>this is where the SHIP project matters</a:t>
            </a:r>
          </a:p>
          <a:p>
            <a:pPr marL="0" indent="0" fontAlgn="auto">
              <a:spcAft>
                <a:spcPts val="0"/>
              </a:spcAft>
              <a:buFont typeface="Arial" panose="020B0604020202020204" pitchFamily="34" charset="0"/>
              <a:buNone/>
              <a:defRPr/>
            </a:pPr>
            <a:endParaRPr lang="en-GB" dirty="0"/>
          </a:p>
          <a:p>
            <a:pPr fontAlgn="auto">
              <a:spcAft>
                <a:spcPts val="0"/>
              </a:spcAft>
              <a:defRPr/>
            </a:pPr>
            <a:endParaRPr lang="en-GB" dirty="0"/>
          </a:p>
        </p:txBody>
      </p:sp>
      <p:sp>
        <p:nvSpPr>
          <p:cNvPr id="2" name="Footer Placeholder 1"/>
          <p:cNvSpPr>
            <a:spLocks noGrp="1"/>
          </p:cNvSpPr>
          <p:nvPr>
            <p:ph type="ftr" sz="quarter" idx="11"/>
          </p:nvPr>
        </p:nvSpPr>
        <p:spPr/>
        <p:txBody>
          <a:bodyPr/>
          <a:lstStyle/>
          <a:p>
            <a:r>
              <a:rPr lang="en-GB" smtClean="0"/>
              <a:t>Anne Mullin  November 2017</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733" y="914400"/>
            <a:ext cx="2917990" cy="4589202"/>
          </a:xfrm>
          <a:prstGeom prst="rect">
            <a:avLst/>
          </a:prstGeom>
        </p:spPr>
      </p:pic>
    </p:spTree>
    <p:extLst>
      <p:ext uri="{BB962C8B-B14F-4D97-AF65-F5344CB8AC3E}">
        <p14:creationId xmlns:p14="http://schemas.microsoft.com/office/powerpoint/2010/main" val="1980691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978" y="142875"/>
            <a:ext cx="4896865" cy="1718037"/>
          </a:xfrm>
          <a:prstGeom prst="rect">
            <a:avLst/>
          </a:prstGeom>
        </p:spPr>
      </p:pic>
      <p:sp>
        <p:nvSpPr>
          <p:cNvPr id="4" name="Rectangle 3"/>
          <p:cNvSpPr/>
          <p:nvPr/>
        </p:nvSpPr>
        <p:spPr>
          <a:xfrm>
            <a:off x="179882" y="2354098"/>
            <a:ext cx="12012118" cy="4154984"/>
          </a:xfrm>
          <a:prstGeom prst="rect">
            <a:avLst/>
          </a:prstGeom>
        </p:spPr>
        <p:txBody>
          <a:bodyPr wrap="square">
            <a:spAutoFit/>
          </a:bodyPr>
          <a:lstStyle/>
          <a:p>
            <a:r>
              <a:rPr lang="en-GB" sz="2400" dirty="0" smtClean="0">
                <a:solidFill>
                  <a:srgbClr val="7030A0"/>
                </a:solidFill>
              </a:rPr>
              <a:t>‘</a:t>
            </a:r>
            <a:r>
              <a:rPr lang="en-GB" sz="2400" dirty="0" smtClean="0">
                <a:solidFill>
                  <a:srgbClr val="002060"/>
                </a:solidFill>
              </a:rPr>
              <a:t>Extended </a:t>
            </a:r>
            <a:r>
              <a:rPr lang="en-GB" sz="2400" dirty="0">
                <a:solidFill>
                  <a:srgbClr val="002060"/>
                </a:solidFill>
              </a:rPr>
              <a:t>surgery consultation with school age child  and mother due to behavioural problems at school stemming from Autistic Spectrum Disorder. </a:t>
            </a:r>
            <a:r>
              <a:rPr lang="en-GB" sz="2400" b="1" dirty="0">
                <a:solidFill>
                  <a:srgbClr val="002060"/>
                </a:solidFill>
              </a:rPr>
              <a:t>Outcome</a:t>
            </a:r>
            <a:r>
              <a:rPr lang="en-GB" sz="2400" dirty="0">
                <a:solidFill>
                  <a:srgbClr val="002060"/>
                </a:solidFill>
              </a:rPr>
              <a:t>: discussed support structures available through health, education and third sectors. Information regarding diagnosis and impact on family discussed at length. Management strategies discussed and agreed for both individuals with goal setting, etc</a:t>
            </a:r>
            <a:r>
              <a:rPr lang="en-GB" sz="2400" dirty="0" smtClean="0">
                <a:solidFill>
                  <a:srgbClr val="002060"/>
                </a:solidFill>
              </a:rPr>
              <a:t>.’</a:t>
            </a:r>
          </a:p>
          <a:p>
            <a:endParaRPr lang="en-GB" sz="2400" dirty="0" smtClean="0">
              <a:solidFill>
                <a:srgbClr val="7030A0"/>
              </a:solidFill>
            </a:endParaRPr>
          </a:p>
          <a:p>
            <a:r>
              <a:rPr lang="en-GB" sz="2400" dirty="0" smtClean="0">
                <a:solidFill>
                  <a:srgbClr val="002060"/>
                </a:solidFill>
              </a:rPr>
              <a:t>‘Child </a:t>
            </a:r>
            <a:r>
              <a:rPr lang="en-GB" sz="2400" dirty="0">
                <a:solidFill>
                  <a:srgbClr val="002060"/>
                </a:solidFill>
              </a:rPr>
              <a:t>&lt; 5 years frequent attender to surgery with minor self-limiting symptoms. English poor and requires translator. Planned review to discuss support  and education of such illness; </a:t>
            </a:r>
            <a:r>
              <a:rPr lang="en-GB" sz="2400" b="1" dirty="0">
                <a:solidFill>
                  <a:srgbClr val="002060"/>
                </a:solidFill>
              </a:rPr>
              <a:t>Outcome</a:t>
            </a:r>
            <a:r>
              <a:rPr lang="en-GB" sz="2400" dirty="0">
                <a:solidFill>
                  <a:srgbClr val="002060"/>
                </a:solidFill>
              </a:rPr>
              <a:t>: linked in with Health Visitor for further ongoing support which also involves local third sector agencies. Aim to support mother and reduce attendances at general practice</a:t>
            </a:r>
            <a:r>
              <a:rPr lang="en-GB" sz="2400" dirty="0" smtClean="0">
                <a:solidFill>
                  <a:srgbClr val="002060"/>
                </a:solidFill>
              </a:rPr>
              <a:t>.’ </a:t>
            </a:r>
          </a:p>
          <a:p>
            <a:endParaRPr lang="en-GB" sz="2400" dirty="0">
              <a:solidFill>
                <a:srgbClr val="7030A0"/>
              </a:solidFill>
            </a:endParaRPr>
          </a:p>
        </p:txBody>
      </p:sp>
      <p:sp>
        <p:nvSpPr>
          <p:cNvPr id="7" name="Title 6"/>
          <p:cNvSpPr>
            <a:spLocks noGrp="1"/>
          </p:cNvSpPr>
          <p:nvPr>
            <p:ph type="title" idx="4294967295"/>
          </p:nvPr>
        </p:nvSpPr>
        <p:spPr>
          <a:xfrm>
            <a:off x="0" y="-420638"/>
            <a:ext cx="10515600" cy="1325563"/>
          </a:xfrm>
        </p:spPr>
        <p:txBody>
          <a:bodyPr>
            <a:normAutofit/>
          </a:bodyPr>
          <a:lstStyle/>
          <a:p>
            <a:r>
              <a:rPr lang="en-GB" sz="3200" dirty="0" smtClean="0">
                <a:solidFill>
                  <a:srgbClr val="FFFF00"/>
                </a:solidFill>
              </a:rPr>
              <a:t>Won’t Somebody Please Think of the Children?</a:t>
            </a:r>
            <a:endParaRPr lang="en-GB" sz="3200" dirty="0">
              <a:solidFill>
                <a:srgbClr val="FFFF00"/>
              </a:solidFill>
            </a:endParaRPr>
          </a:p>
        </p:txBody>
      </p:sp>
      <p:sp>
        <p:nvSpPr>
          <p:cNvPr id="2" name="Footer Placeholder 1"/>
          <p:cNvSpPr>
            <a:spLocks noGrp="1"/>
          </p:cNvSpPr>
          <p:nvPr>
            <p:ph type="ftr" sz="quarter" idx="11"/>
          </p:nvPr>
        </p:nvSpPr>
        <p:spPr/>
        <p:txBody>
          <a:bodyPr/>
          <a:lstStyle/>
          <a:p>
            <a:r>
              <a:rPr lang="en-GB" smtClean="0"/>
              <a:t>Anne Mullin  November 2017</a:t>
            </a:r>
            <a:endParaRPr lang="en-GB"/>
          </a:p>
        </p:txBody>
      </p:sp>
      <p:pic>
        <p:nvPicPr>
          <p:cNvPr id="6" name="Picture 5"/>
          <p:cNvPicPr>
            <a:picLocks noGrp="1" noChangeAspect="1" noChangeArrowheads="1"/>
          </p:cNvPicPr>
          <p:nvPr/>
        </p:nvPicPr>
        <p:blipFill>
          <a:blip r:embed="rId3" cstate="print"/>
          <a:srcRect/>
          <a:stretch>
            <a:fillRect/>
          </a:stretch>
        </p:blipFill>
        <p:spPr bwMode="auto">
          <a:xfrm>
            <a:off x="179882" y="443985"/>
            <a:ext cx="2098623" cy="1910113"/>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785209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scaling u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3970" y="0"/>
            <a:ext cx="3977951" cy="18681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0" y="-204526"/>
            <a:ext cx="10515600" cy="1801390"/>
          </a:xfrm>
        </p:spPr>
        <p:txBody>
          <a:bodyPr>
            <a:normAutofit/>
          </a:bodyPr>
          <a:lstStyle/>
          <a:p>
            <a:r>
              <a:rPr lang="en-GB" dirty="0" smtClean="0"/>
              <a:t>An Ecology Of Learning-Scaling Up </a:t>
            </a:r>
            <a:endParaRPr lang="en-GB" dirty="0"/>
          </a:p>
        </p:txBody>
      </p:sp>
      <p:sp>
        <p:nvSpPr>
          <p:cNvPr id="6" name="Rectangle 5"/>
          <p:cNvSpPr/>
          <p:nvPr/>
        </p:nvSpPr>
        <p:spPr>
          <a:xfrm>
            <a:off x="224853" y="1596864"/>
            <a:ext cx="8784236" cy="4955203"/>
          </a:xfrm>
          <a:prstGeom prst="rect">
            <a:avLst/>
          </a:prstGeom>
        </p:spPr>
        <p:txBody>
          <a:bodyPr wrap="square">
            <a:spAutoFit/>
          </a:bodyPr>
          <a:lstStyle/>
          <a:p>
            <a:pPr marL="342900" indent="-342900">
              <a:buFont typeface="Arial" panose="020B0604020202020204" pitchFamily="34" charset="0"/>
              <a:buChar char="•"/>
            </a:pPr>
            <a:r>
              <a:rPr lang="en-GB" sz="2000" dirty="0" smtClean="0"/>
              <a:t>Three inter-related aspirations- </a:t>
            </a:r>
            <a:r>
              <a:rPr lang="en-GB" sz="2000" b="1" dirty="0" smtClean="0"/>
              <a:t>sustaining core general practice , delivering extended services, leading a population health system</a:t>
            </a:r>
          </a:p>
          <a:p>
            <a:pPr marL="342900" indent="-342900">
              <a:buFont typeface="Arial" panose="020B0604020202020204" pitchFamily="34" charset="0"/>
              <a:buChar char="•"/>
            </a:pPr>
            <a:r>
              <a:rPr lang="en-GB" sz="2000" dirty="0" smtClean="0"/>
              <a:t>Larger </a:t>
            </a:r>
            <a:r>
              <a:rPr lang="en-GB" sz="2000" dirty="0"/>
              <a:t>scale has the potential to sustain general practice through operational efficiency and standardised processes, maximising income, strengthening the workforce and deploying technology</a:t>
            </a:r>
            <a:r>
              <a:rPr lang="en-GB" sz="2000" dirty="0" smtClean="0"/>
              <a:t>.</a:t>
            </a:r>
          </a:p>
          <a:p>
            <a:pPr marL="342900" indent="-342900">
              <a:buFont typeface="Arial" panose="020B0604020202020204" pitchFamily="34" charset="0"/>
              <a:buChar char="•"/>
            </a:pPr>
            <a:r>
              <a:rPr lang="en-GB" sz="2000" dirty="0"/>
              <a:t>S</a:t>
            </a:r>
            <a:r>
              <a:rPr lang="en-GB" sz="2000" dirty="0" smtClean="0"/>
              <a:t>caling </a:t>
            </a:r>
            <a:r>
              <a:rPr lang="en-GB" sz="2000" dirty="0"/>
              <a:t>up will take a lot of hard work </a:t>
            </a:r>
            <a:r>
              <a:rPr lang="en-GB" sz="2000" dirty="0" smtClean="0"/>
              <a:t>... </a:t>
            </a:r>
            <a:r>
              <a:rPr lang="en-GB" sz="2000" b="1" dirty="0"/>
              <a:t>All GPs will need to play a part in making these new organisations </a:t>
            </a:r>
            <a:r>
              <a:rPr lang="en-GB" sz="2000" b="1" dirty="0" smtClean="0"/>
              <a:t>successful</a:t>
            </a:r>
          </a:p>
          <a:p>
            <a:pPr marL="342900" indent="-342900">
              <a:buFont typeface="Arial" panose="020B0604020202020204" pitchFamily="34" charset="0"/>
              <a:buChar char="•"/>
            </a:pPr>
            <a:r>
              <a:rPr lang="en-GB" sz="2000" dirty="0"/>
              <a:t>The evidence that these organisations can improve quality is mixed. Patients had differing views about the benefits of large-scale organisations. Some appreciated increased access, while </a:t>
            </a:r>
            <a:r>
              <a:rPr lang="en-GB" sz="2000" b="1" dirty="0"/>
              <a:t>others were concerned about losing the close relationship with their trusted </a:t>
            </a:r>
            <a:r>
              <a:rPr lang="en-GB" sz="2000" b="1" dirty="0" smtClean="0"/>
              <a:t>GP</a:t>
            </a:r>
          </a:p>
          <a:p>
            <a:pPr marL="342900" indent="-342900">
              <a:buFont typeface="Arial" panose="020B0604020202020204" pitchFamily="34" charset="0"/>
              <a:buChar char="•"/>
            </a:pPr>
            <a:r>
              <a:rPr lang="en-GB" sz="2000" dirty="0"/>
              <a:t>P</a:t>
            </a:r>
            <a:r>
              <a:rPr lang="en-GB" sz="2000" dirty="0" smtClean="0"/>
              <a:t>olicy-makers </a:t>
            </a:r>
            <a:r>
              <a:rPr lang="en-GB" sz="2000" dirty="0"/>
              <a:t>and practitioners should be </a:t>
            </a:r>
            <a:r>
              <a:rPr lang="en-GB" sz="2000" b="1" dirty="0"/>
              <a:t>realistic in their expectations of the pace </a:t>
            </a:r>
            <a:r>
              <a:rPr lang="en-GB" sz="2000" dirty="0"/>
              <a:t>at which large-scale organisations can contribute to service </a:t>
            </a:r>
            <a:r>
              <a:rPr lang="en-GB" sz="2000" dirty="0" smtClean="0"/>
              <a:t>transformation</a:t>
            </a:r>
          </a:p>
          <a:p>
            <a:endParaRPr lang="en-GB" sz="2000" dirty="0" smtClean="0"/>
          </a:p>
          <a:p>
            <a:r>
              <a:rPr lang="en-GB" dirty="0"/>
              <a:t>https://www.nuffieldtrust.org.uk/research/is-bigger-better-lessons-for-large-scale-general-practice</a:t>
            </a:r>
          </a:p>
        </p:txBody>
      </p:sp>
      <p:sp>
        <p:nvSpPr>
          <p:cNvPr id="2" name="Footer Placeholder 1"/>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2001254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6858000"/>
          </a:xfrm>
        </p:spPr>
        <p:txBody>
          <a:bodyPr>
            <a:normAutofit/>
          </a:bodyPr>
          <a:lstStyle/>
          <a:p>
            <a:r>
              <a:rPr lang="en-GB" sz="1800" b="1" dirty="0" smtClean="0">
                <a:solidFill>
                  <a:srgbClr val="002060"/>
                </a:solidFill>
              </a:rPr>
              <a:t>SCANNING  THE GENERALIST’S  3RD HORIZON</a:t>
            </a:r>
            <a:r>
              <a:rPr lang="en-GB" sz="2400" dirty="0" smtClean="0">
                <a:solidFill>
                  <a:srgbClr val="002060"/>
                </a:solidFill>
              </a:rPr>
              <a:t/>
            </a:r>
            <a:br>
              <a:rPr lang="en-GB" sz="2400" dirty="0" smtClean="0">
                <a:solidFill>
                  <a:srgbClr val="002060"/>
                </a:solidFill>
              </a:rPr>
            </a:br>
            <a:r>
              <a:rPr lang="en-GB" sz="2400" dirty="0" smtClean="0">
                <a:solidFill>
                  <a:srgbClr val="002060"/>
                </a:solidFill>
              </a:rPr>
              <a:t> </a:t>
            </a:r>
            <a:br>
              <a:rPr lang="en-GB" sz="2400" dirty="0" smtClean="0">
                <a:solidFill>
                  <a:srgbClr val="002060"/>
                </a:solidFill>
              </a:rPr>
            </a:br>
            <a:r>
              <a:rPr lang="en-GB" sz="2000" b="1" dirty="0" smtClean="0">
                <a:solidFill>
                  <a:srgbClr val="002060"/>
                </a:solidFill>
              </a:rPr>
              <a:t>Improving </a:t>
            </a:r>
            <a:r>
              <a:rPr lang="en-GB" sz="2000" b="1" dirty="0">
                <a:solidFill>
                  <a:srgbClr val="002060"/>
                </a:solidFill>
              </a:rPr>
              <a:t>health in deprived areas and narrowing health </a:t>
            </a:r>
            <a:r>
              <a:rPr lang="en-GB" sz="2000" b="1" dirty="0" smtClean="0">
                <a:solidFill>
                  <a:srgbClr val="002060"/>
                </a:solidFill>
              </a:rPr>
              <a:t>inequalities</a:t>
            </a:r>
            <a:br>
              <a:rPr lang="en-GB" sz="2000" b="1" dirty="0" smtClean="0">
                <a:solidFill>
                  <a:srgbClr val="002060"/>
                </a:solidFill>
              </a:rPr>
            </a:br>
            <a:r>
              <a:rPr lang="en-GB" sz="2000" b="1" dirty="0" smtClean="0">
                <a:solidFill>
                  <a:srgbClr val="002060"/>
                </a:solidFill>
              </a:rPr>
              <a:t/>
            </a:r>
            <a:br>
              <a:rPr lang="en-GB" sz="2000" b="1" dirty="0" smtClean="0">
                <a:solidFill>
                  <a:srgbClr val="002060"/>
                </a:solidFill>
              </a:rPr>
            </a:br>
            <a:r>
              <a:rPr lang="en-GB" sz="2000" b="1" dirty="0" smtClean="0">
                <a:solidFill>
                  <a:srgbClr val="002060"/>
                </a:solidFill>
              </a:rPr>
              <a:t>Keeping </a:t>
            </a:r>
            <a:r>
              <a:rPr lang="en-GB" sz="2000" b="1" dirty="0">
                <a:solidFill>
                  <a:srgbClr val="002060"/>
                </a:solidFill>
              </a:rPr>
              <a:t>patients in the community and relieving pressure on emergency </a:t>
            </a:r>
            <a:r>
              <a:rPr lang="en-GB" sz="2000" b="1" dirty="0" smtClean="0">
                <a:solidFill>
                  <a:srgbClr val="002060"/>
                </a:solidFill>
              </a:rPr>
              <a:t>services</a:t>
            </a:r>
            <a:br>
              <a:rPr lang="en-GB" sz="2000" b="1" dirty="0" smtClean="0">
                <a:solidFill>
                  <a:srgbClr val="002060"/>
                </a:solidFill>
              </a:rPr>
            </a:br>
            <a:r>
              <a:rPr lang="en-GB" sz="2000" b="1" dirty="0">
                <a:solidFill>
                  <a:srgbClr val="002060"/>
                </a:solidFill>
              </a:rPr>
              <a:t/>
            </a:r>
            <a:br>
              <a:rPr lang="en-GB" sz="2000" b="1" dirty="0">
                <a:solidFill>
                  <a:srgbClr val="002060"/>
                </a:solidFill>
              </a:rPr>
            </a:br>
            <a:r>
              <a:rPr lang="en-GB" sz="2000" b="1" dirty="0">
                <a:solidFill>
                  <a:srgbClr val="002060"/>
                </a:solidFill>
              </a:rPr>
              <a:t>Coordinating care for patients with multiple problems, reducing fragmentation of care and driving integrated care, based on patients’ needs</a:t>
            </a:r>
            <a:r>
              <a:rPr lang="en-GB" sz="2000" b="1" dirty="0" smtClean="0">
                <a:solidFill>
                  <a:srgbClr val="002060"/>
                </a:solidFill>
              </a:rPr>
              <a:t>.</a:t>
            </a:r>
            <a:r>
              <a:rPr lang="en-GB" sz="2000" dirty="0" smtClean="0"/>
              <a:t/>
            </a:r>
            <a:br>
              <a:rPr lang="en-GB" sz="2000" dirty="0" smtClean="0"/>
            </a:br>
            <a:r>
              <a:rPr lang="en-GB" sz="2000" dirty="0" smtClean="0"/>
              <a:t/>
            </a:r>
            <a:br>
              <a:rPr lang="en-GB" sz="2000" dirty="0" smtClean="0"/>
            </a:br>
            <a:r>
              <a:rPr lang="en-GB" sz="1800" b="1" dirty="0" smtClean="0">
                <a:solidFill>
                  <a:srgbClr val="002060"/>
                </a:solidFill>
              </a:rPr>
              <a:t>CONSTRUCTING THE GENERALIST’S 3</a:t>
            </a:r>
            <a:r>
              <a:rPr lang="en-GB" sz="1800" b="1" baseline="30000" dirty="0" smtClean="0">
                <a:solidFill>
                  <a:srgbClr val="002060"/>
                </a:solidFill>
              </a:rPr>
              <a:t>RD</a:t>
            </a:r>
            <a:r>
              <a:rPr lang="en-GB" sz="1800" b="1" dirty="0" smtClean="0">
                <a:solidFill>
                  <a:srgbClr val="002060"/>
                </a:solidFill>
              </a:rPr>
              <a:t> HORIZON </a:t>
            </a:r>
            <a:r>
              <a:rPr lang="en-GB" sz="2000" dirty="0" smtClean="0"/>
              <a:t/>
            </a:r>
            <a:br>
              <a:rPr lang="en-GB" sz="2000" dirty="0" smtClean="0"/>
            </a:br>
            <a:r>
              <a:rPr lang="en-GB" sz="2000" dirty="0"/>
              <a:t/>
            </a:r>
            <a:br>
              <a:rPr lang="en-GB" sz="2000" dirty="0"/>
            </a:br>
            <a:r>
              <a:rPr lang="en-GB" sz="2000" b="1" dirty="0" smtClean="0">
                <a:solidFill>
                  <a:srgbClr val="002060"/>
                </a:solidFill>
              </a:rPr>
              <a:t>Building </a:t>
            </a:r>
            <a:r>
              <a:rPr lang="en-GB" sz="2000" b="1" dirty="0">
                <a:solidFill>
                  <a:srgbClr val="002060"/>
                </a:solidFill>
              </a:rPr>
              <a:t>strong patient narratives, based on knowledge and confidence in managing their problems and accessing available resources and </a:t>
            </a:r>
            <a:r>
              <a:rPr lang="en-GB" sz="2000" b="1" dirty="0" smtClean="0">
                <a:solidFill>
                  <a:srgbClr val="002060"/>
                </a:solidFill>
              </a:rPr>
              <a:t>services</a:t>
            </a:r>
            <a:br>
              <a:rPr lang="en-GB" sz="2000" b="1" dirty="0" smtClean="0">
                <a:solidFill>
                  <a:srgbClr val="002060"/>
                </a:solidFill>
              </a:rPr>
            </a:br>
            <a:r>
              <a:rPr lang="en-GB" sz="2000" b="1" dirty="0">
                <a:solidFill>
                  <a:srgbClr val="002060"/>
                </a:solidFill>
              </a:rPr>
              <a:t/>
            </a:r>
            <a:br>
              <a:rPr lang="en-GB" sz="2000" b="1" dirty="0">
                <a:solidFill>
                  <a:srgbClr val="002060"/>
                </a:solidFill>
              </a:rPr>
            </a:br>
            <a:r>
              <a:rPr lang="en-GB" sz="2000" b="1" dirty="0">
                <a:solidFill>
                  <a:srgbClr val="002060"/>
                </a:solidFill>
              </a:rPr>
              <a:t>Building strong local health systems, based on general practice hubs and clusters linked to other local resources and </a:t>
            </a:r>
            <a:r>
              <a:rPr lang="en-GB" sz="2000" b="1" dirty="0" smtClean="0">
                <a:solidFill>
                  <a:srgbClr val="002060"/>
                </a:solidFill>
              </a:rPr>
              <a:t>services</a:t>
            </a:r>
            <a:br>
              <a:rPr lang="en-GB" sz="2000" b="1" dirty="0" smtClean="0">
                <a:solidFill>
                  <a:srgbClr val="002060"/>
                </a:solidFill>
              </a:rPr>
            </a:br>
            <a:r>
              <a:rPr lang="en-GB" sz="2000" b="1" dirty="0">
                <a:solidFill>
                  <a:srgbClr val="002060"/>
                </a:solidFill>
              </a:rPr>
              <a:t/>
            </a:r>
            <a:br>
              <a:rPr lang="en-GB" sz="2000" b="1" dirty="0">
                <a:solidFill>
                  <a:srgbClr val="002060"/>
                </a:solidFill>
              </a:rPr>
            </a:br>
            <a:r>
              <a:rPr lang="en-GB" sz="2000" b="1" dirty="0">
                <a:solidFill>
                  <a:srgbClr val="002060"/>
                </a:solidFill>
              </a:rPr>
              <a:t>Building a strong generalist function within the NHS, based on networks of local systems serving similar types of populations, with shared learning to ensure that “the best anywhere becomes the standard everywhere”.</a:t>
            </a:r>
            <a:br>
              <a:rPr lang="en-GB" sz="2000" b="1" dirty="0">
                <a:solidFill>
                  <a:srgbClr val="002060"/>
                </a:solidFill>
              </a:rPr>
            </a:br>
            <a:r>
              <a:rPr lang="en-GB" sz="2000" b="1" dirty="0" smtClean="0">
                <a:solidFill>
                  <a:srgbClr val="002060"/>
                </a:solidFill>
              </a:rPr>
              <a:t>(Deep End Report 32) </a:t>
            </a:r>
            <a:r>
              <a:rPr lang="en-GB" sz="2400" dirty="0" smtClean="0"/>
              <a:t/>
            </a:r>
            <a:br>
              <a:rPr lang="en-GB" sz="2400" dirty="0" smtClean="0"/>
            </a:br>
            <a:endParaRPr lang="en-GB" sz="2400" dirty="0"/>
          </a:p>
        </p:txBody>
      </p:sp>
      <p:sp>
        <p:nvSpPr>
          <p:cNvPr id="3" name="Footer Placeholder 2"/>
          <p:cNvSpPr>
            <a:spLocks noGrp="1"/>
          </p:cNvSpPr>
          <p:nvPr>
            <p:ph type="ftr" sz="quarter" idx="11"/>
          </p:nvPr>
        </p:nvSpPr>
        <p:spPr/>
        <p:txBody>
          <a:bodyPr/>
          <a:lstStyle/>
          <a:p>
            <a:r>
              <a:rPr lang="en-GB" smtClean="0"/>
              <a:t>Anne Mullin  November 2017</a:t>
            </a: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409" y="0"/>
            <a:ext cx="2148591" cy="2148591"/>
          </a:xfrm>
          <a:prstGeom prst="rect">
            <a:avLst/>
          </a:prstGeom>
        </p:spPr>
      </p:pic>
    </p:spTree>
    <p:extLst>
      <p:ext uri="{BB962C8B-B14F-4D97-AF65-F5344CB8AC3E}">
        <p14:creationId xmlns:p14="http://schemas.microsoft.com/office/powerpoint/2010/main" val="937324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coracle"/>
          <p:cNvPicPr>
            <a:picLocks noChangeAspect="1" noChangeArrowheads="1"/>
          </p:cNvPicPr>
          <p:nvPr/>
        </p:nvPicPr>
        <p:blipFill>
          <a:blip r:embed="rId3" cstate="print"/>
          <a:srcRect/>
          <a:stretch>
            <a:fillRect/>
          </a:stretch>
        </p:blipFill>
        <p:spPr bwMode="auto">
          <a:xfrm>
            <a:off x="1919289" y="4365626"/>
            <a:ext cx="3240087" cy="2155825"/>
          </a:xfrm>
          <a:prstGeom prst="rect">
            <a:avLst/>
          </a:prstGeom>
          <a:noFill/>
          <a:ln w="9525">
            <a:noFill/>
            <a:miter lim="800000"/>
            <a:headEnd/>
            <a:tailEnd/>
          </a:ln>
        </p:spPr>
      </p:pic>
      <p:pic>
        <p:nvPicPr>
          <p:cNvPr id="106501" name="Picture 5" descr="TitanicLifeboatW"/>
          <p:cNvPicPr>
            <a:picLocks noChangeAspect="1" noChangeArrowheads="1"/>
          </p:cNvPicPr>
          <p:nvPr/>
        </p:nvPicPr>
        <p:blipFill>
          <a:blip r:embed="rId4" cstate="print"/>
          <a:srcRect/>
          <a:stretch>
            <a:fillRect/>
          </a:stretch>
        </p:blipFill>
        <p:spPr bwMode="auto">
          <a:xfrm>
            <a:off x="3071814" y="4292601"/>
            <a:ext cx="3457575" cy="1609725"/>
          </a:xfrm>
          <a:prstGeom prst="rect">
            <a:avLst/>
          </a:prstGeom>
          <a:noFill/>
          <a:ln w="9525">
            <a:noFill/>
            <a:miter lim="800000"/>
            <a:headEnd/>
            <a:tailEnd/>
          </a:ln>
        </p:spPr>
      </p:pic>
      <p:pic>
        <p:nvPicPr>
          <p:cNvPr id="106502" name="Picture 6" descr="Waverley-paddle-steamer-on-Southampton-Water"/>
          <p:cNvPicPr>
            <a:picLocks noChangeAspect="1" noChangeArrowheads="1"/>
          </p:cNvPicPr>
          <p:nvPr/>
        </p:nvPicPr>
        <p:blipFill>
          <a:blip r:embed="rId5" cstate="print"/>
          <a:srcRect/>
          <a:stretch>
            <a:fillRect/>
          </a:stretch>
        </p:blipFill>
        <p:spPr bwMode="auto">
          <a:xfrm>
            <a:off x="4295775" y="2781300"/>
            <a:ext cx="3384550" cy="2255838"/>
          </a:xfrm>
          <a:prstGeom prst="rect">
            <a:avLst/>
          </a:prstGeom>
          <a:noFill/>
          <a:ln w="9525">
            <a:noFill/>
            <a:miter lim="800000"/>
            <a:headEnd/>
            <a:tailEnd/>
          </a:ln>
        </p:spPr>
      </p:pic>
      <p:pic>
        <p:nvPicPr>
          <p:cNvPr id="106503" name="Picture 7" descr="QE2-South_Queensferry"/>
          <p:cNvPicPr>
            <a:picLocks noChangeAspect="1" noChangeArrowheads="1"/>
          </p:cNvPicPr>
          <p:nvPr/>
        </p:nvPicPr>
        <p:blipFill>
          <a:blip r:embed="rId6" cstate="print"/>
          <a:srcRect/>
          <a:stretch>
            <a:fillRect/>
          </a:stretch>
        </p:blipFill>
        <p:spPr bwMode="auto">
          <a:xfrm>
            <a:off x="5664200" y="1412875"/>
            <a:ext cx="3581400" cy="2387600"/>
          </a:xfrm>
          <a:prstGeom prst="rect">
            <a:avLst/>
          </a:prstGeom>
          <a:noFill/>
          <a:ln w="9525">
            <a:noFill/>
            <a:miter lim="800000"/>
            <a:headEnd/>
            <a:tailEnd/>
          </a:ln>
        </p:spPr>
      </p:pic>
      <p:pic>
        <p:nvPicPr>
          <p:cNvPr id="106504" name="Picture 8" descr="USS_Enterprise_(NCC-1701-A)"/>
          <p:cNvPicPr>
            <a:picLocks noChangeAspect="1" noChangeArrowheads="1"/>
          </p:cNvPicPr>
          <p:nvPr/>
        </p:nvPicPr>
        <p:blipFill>
          <a:blip r:embed="rId7" cstate="print"/>
          <a:srcRect/>
          <a:stretch>
            <a:fillRect/>
          </a:stretch>
        </p:blipFill>
        <p:spPr bwMode="auto">
          <a:xfrm>
            <a:off x="6096000" y="333375"/>
            <a:ext cx="4268788" cy="2222500"/>
          </a:xfrm>
          <a:prstGeom prst="rect">
            <a:avLst/>
          </a:prstGeom>
          <a:noFill/>
          <a:ln w="9525">
            <a:noFill/>
            <a:miter lim="800000"/>
            <a:headEnd/>
            <a:tailEnd/>
          </a:ln>
        </p:spPr>
      </p:pic>
      <p:sp>
        <p:nvSpPr>
          <p:cNvPr id="2" name="TextBox 1"/>
          <p:cNvSpPr txBox="1"/>
          <p:nvPr/>
        </p:nvSpPr>
        <p:spPr>
          <a:xfrm>
            <a:off x="0" y="846666"/>
            <a:ext cx="5895684" cy="646331"/>
          </a:xfrm>
          <a:prstGeom prst="rect">
            <a:avLst/>
          </a:prstGeom>
          <a:noFill/>
        </p:spPr>
        <p:txBody>
          <a:bodyPr wrap="square" rtlCol="0">
            <a:spAutoFit/>
          </a:bodyPr>
          <a:lstStyle/>
          <a:p>
            <a:r>
              <a:rPr lang="en-GB" dirty="0" smtClean="0"/>
              <a:t>SPACE AND TIME  FOR INTEGRATED WORKING - THE FINAL FRONTIER</a:t>
            </a:r>
            <a:endParaRPr lang="en-GB" dirty="0"/>
          </a:p>
        </p:txBody>
      </p:sp>
      <p:sp>
        <p:nvSpPr>
          <p:cNvPr id="3" name="Footer Placeholder 2"/>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5673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fade">
                                      <p:cBhvr>
                                        <p:cTn id="7" dur="2000"/>
                                        <p:tgtEl>
                                          <p:spTgt spid="10650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6502"/>
                                        </p:tgtEl>
                                        <p:attrNameLst>
                                          <p:attrName>style.visibility</p:attrName>
                                        </p:attrNameLst>
                                      </p:cBhvr>
                                      <p:to>
                                        <p:strVal val="visible"/>
                                      </p:to>
                                    </p:set>
                                    <p:animEffect transition="in" filter="fade">
                                      <p:cBhvr>
                                        <p:cTn id="11" dur="2000"/>
                                        <p:tgtEl>
                                          <p:spTgt spid="10650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6503"/>
                                        </p:tgtEl>
                                        <p:attrNameLst>
                                          <p:attrName>style.visibility</p:attrName>
                                        </p:attrNameLst>
                                      </p:cBhvr>
                                      <p:to>
                                        <p:strVal val="visible"/>
                                      </p:to>
                                    </p:set>
                                    <p:animEffect transition="in" filter="fade">
                                      <p:cBhvr>
                                        <p:cTn id="15" dur="2000"/>
                                        <p:tgtEl>
                                          <p:spTgt spid="106503"/>
                                        </p:tgtEl>
                                      </p:cBhvr>
                                    </p:animEffect>
                                  </p:childTnLst>
                                </p:cTn>
                              </p:par>
                            </p:childTnLst>
                          </p:cTn>
                        </p:par>
                        <p:par>
                          <p:cTn id="16" fill="hold">
                            <p:stCondLst>
                              <p:cond delay="6000"/>
                            </p:stCondLst>
                            <p:childTnLst>
                              <p:par>
                                <p:cTn id="17" presetID="2" presetClass="entr" presetSubtype="12" fill="hold" nodeType="afterEffect">
                                  <p:stCondLst>
                                    <p:cond delay="0"/>
                                  </p:stCondLst>
                                  <p:childTnLst>
                                    <p:set>
                                      <p:cBhvr>
                                        <p:cTn id="18" dur="1" fill="hold">
                                          <p:stCondLst>
                                            <p:cond delay="0"/>
                                          </p:stCondLst>
                                        </p:cTn>
                                        <p:tgtEl>
                                          <p:spTgt spid="106504"/>
                                        </p:tgtEl>
                                        <p:attrNameLst>
                                          <p:attrName>style.visibility</p:attrName>
                                        </p:attrNameLst>
                                      </p:cBhvr>
                                      <p:to>
                                        <p:strVal val="visible"/>
                                      </p:to>
                                    </p:set>
                                    <p:anim calcmode="lin" valueType="num">
                                      <p:cBhvr additive="base">
                                        <p:cTn id="19" dur="1000" fill="hold"/>
                                        <p:tgtEl>
                                          <p:spTgt spid="106504"/>
                                        </p:tgtEl>
                                        <p:attrNameLst>
                                          <p:attrName>ppt_x</p:attrName>
                                        </p:attrNameLst>
                                      </p:cBhvr>
                                      <p:tavLst>
                                        <p:tav tm="0">
                                          <p:val>
                                            <p:strVal val="0-#ppt_w/2"/>
                                          </p:val>
                                        </p:tav>
                                        <p:tav tm="100000">
                                          <p:val>
                                            <p:strVal val="#ppt_x"/>
                                          </p:val>
                                        </p:tav>
                                      </p:tavLst>
                                    </p:anim>
                                    <p:anim calcmode="lin" valueType="num">
                                      <p:cBhvr additive="base">
                                        <p:cTn id="20" dur="1000" fill="hold"/>
                                        <p:tgtEl>
                                          <p:spTgt spid="1065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 y="0"/>
            <a:ext cx="2491786" cy="1873770"/>
          </a:xfrm>
          <a:prstGeom prst="rect">
            <a:avLst/>
          </a:prstGeom>
        </p:spPr>
      </p:pic>
      <p:graphicFrame>
        <p:nvGraphicFramePr>
          <p:cNvPr id="2" name="Table 1"/>
          <p:cNvGraphicFramePr>
            <a:graphicFrameLocks noGrp="1"/>
          </p:cNvGraphicFramePr>
          <p:nvPr>
            <p:extLst/>
          </p:nvPr>
        </p:nvGraphicFramePr>
        <p:xfrm>
          <a:off x="2428406" y="576625"/>
          <a:ext cx="8829207" cy="6344335"/>
        </p:xfrm>
        <a:graphic>
          <a:graphicData uri="http://schemas.openxmlformats.org/drawingml/2006/table">
            <a:tbl>
              <a:tblPr firstRow="1" firstCol="1" bandRow="1">
                <a:effectLst>
                  <a:innerShdw blurRad="114300">
                    <a:prstClr val="black"/>
                  </a:innerShdw>
                </a:effectLst>
              </a:tblPr>
              <a:tblGrid>
                <a:gridCol w="3870090"/>
                <a:gridCol w="2581305"/>
                <a:gridCol w="2377812"/>
              </a:tblGrid>
              <a:tr h="220291">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Measure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Govan/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Linthouse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WhiteCraigs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178">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Male Life Expectancy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178">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Female Life Expectancy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56">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Patients hospitalised with coronary heart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178">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Early deaths from CHD (&lt;75)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56">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Patients hospitalised with asthma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56">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Patients with emergency hospitalisations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11880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5621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56">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Patients (65+) with multiple emergency hospitalisations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8913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3979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356">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Patients with a psychiatric hospitalisation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178">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Deaths from suicide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178">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Teenage pregnancies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26356">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Mothers smoking during pregnancy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26356">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Immunisation uptake at 24 months -  5 in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26356">
                <a:tc>
                  <a:txBody>
                    <a:bodyPr/>
                    <a:lstStyle/>
                    <a:p>
                      <a:pPr>
                        <a:lnSpc>
                          <a:spcPct val="107000"/>
                        </a:lnSpc>
                        <a:spcAft>
                          <a:spcPts val="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Immunisation uptake at 24 months - MMR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63178">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Children Living in Poverty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0"/>
                        </a:spcAft>
                      </a:pPr>
                      <a:r>
                        <a:rPr lang="en-GB" sz="1400" b="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63178">
                <a:tc gridSpan="3">
                  <a:txBody>
                    <a:bodyPr/>
                    <a:lstStyle/>
                    <a:p>
                      <a:pP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http://www.scotpho.org.uk/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bl>
          </a:graphicData>
        </a:graphic>
      </p:graphicFrame>
      <p:sp>
        <p:nvSpPr>
          <p:cNvPr id="3" name="Footer Placeholder 2"/>
          <p:cNvSpPr>
            <a:spLocks noGrp="1"/>
          </p:cNvSpPr>
          <p:nvPr>
            <p:ph type="ftr" sz="quarter" idx="11"/>
          </p:nvPr>
        </p:nvSpPr>
        <p:spPr>
          <a:xfrm>
            <a:off x="4053840" y="6629400"/>
            <a:ext cx="4114800" cy="228600"/>
          </a:xfrm>
        </p:spPr>
        <p:txBody>
          <a:bodyPr/>
          <a:lstStyle/>
          <a:p>
            <a:r>
              <a:rPr lang="en-GB" dirty="0" smtClean="0"/>
              <a:t>Anne Mullin  November 2017</a:t>
            </a:r>
            <a:endParaRPr lang="en-GB" dirty="0"/>
          </a:p>
        </p:txBody>
      </p:sp>
    </p:spTree>
    <p:extLst>
      <p:ext uri="{BB962C8B-B14F-4D97-AF65-F5344CB8AC3E}">
        <p14:creationId xmlns:p14="http://schemas.microsoft.com/office/powerpoint/2010/main" val="1809413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 y="-106680"/>
            <a:ext cx="10515600" cy="1325563"/>
          </a:xfrm>
        </p:spPr>
        <p:txBody>
          <a:bodyPr/>
          <a:lstStyle/>
          <a:p>
            <a:r>
              <a:rPr lang="en-GB" dirty="0" smtClean="0"/>
              <a:t>Child Health- What’s It Got to Do With General Practice ?</a:t>
            </a:r>
            <a:endParaRPr lang="en-GB" dirty="0"/>
          </a:p>
        </p:txBody>
      </p:sp>
      <p:sp>
        <p:nvSpPr>
          <p:cNvPr id="3" name="Content Placeholder 2"/>
          <p:cNvSpPr>
            <a:spLocks noGrp="1"/>
          </p:cNvSpPr>
          <p:nvPr>
            <p:ph idx="1"/>
          </p:nvPr>
        </p:nvSpPr>
        <p:spPr>
          <a:xfrm>
            <a:off x="0" y="1341120"/>
            <a:ext cx="12192000" cy="5516880"/>
          </a:xfrm>
          <a:solidFill>
            <a:srgbClr val="92D050"/>
          </a:solidFill>
        </p:spPr>
        <p:txBody>
          <a:bodyPr>
            <a:noAutofit/>
          </a:bodyPr>
          <a:lstStyle/>
          <a:p>
            <a:pPr marL="0" indent="0">
              <a:buNone/>
            </a:pPr>
            <a:r>
              <a:rPr lang="en-GB" sz="3200" dirty="0" smtClean="0">
                <a:solidFill>
                  <a:srgbClr val="7030A0"/>
                </a:solidFill>
              </a:rPr>
              <a:t>Health </a:t>
            </a:r>
            <a:r>
              <a:rPr lang="en-GB" sz="3200" dirty="0">
                <a:solidFill>
                  <a:srgbClr val="7030A0"/>
                </a:solidFill>
              </a:rPr>
              <a:t>Promotion    </a:t>
            </a:r>
            <a:r>
              <a:rPr lang="en-GB" sz="3200" dirty="0" smtClean="0">
                <a:solidFill>
                  <a:srgbClr val="FF0000"/>
                </a:solidFill>
              </a:rPr>
              <a:t>Supporting </a:t>
            </a:r>
            <a:r>
              <a:rPr lang="en-GB" sz="3200" dirty="0">
                <a:solidFill>
                  <a:srgbClr val="FF0000"/>
                </a:solidFill>
              </a:rPr>
              <a:t>Parenting     </a:t>
            </a:r>
            <a:r>
              <a:rPr lang="en-GB" sz="3200" dirty="0" smtClean="0"/>
              <a:t>Child </a:t>
            </a:r>
            <a:r>
              <a:rPr lang="en-GB" sz="3200" dirty="0"/>
              <a:t>and Youth Friendly Services    </a:t>
            </a:r>
            <a:r>
              <a:rPr lang="en-GB" sz="3200" dirty="0" smtClean="0">
                <a:solidFill>
                  <a:srgbClr val="7030A0"/>
                </a:solidFill>
              </a:rPr>
              <a:t>Transitional </a:t>
            </a:r>
            <a:r>
              <a:rPr lang="en-GB" sz="3200" dirty="0">
                <a:solidFill>
                  <a:srgbClr val="7030A0"/>
                </a:solidFill>
              </a:rPr>
              <a:t>Care    </a:t>
            </a:r>
            <a:r>
              <a:rPr lang="en-GB" sz="3200" dirty="0" smtClean="0">
                <a:solidFill>
                  <a:srgbClr val="FF0000"/>
                </a:solidFill>
              </a:rPr>
              <a:t>Safeguarding  </a:t>
            </a:r>
            <a:r>
              <a:rPr lang="en-GB" sz="3200" dirty="0" smtClean="0"/>
              <a:t> </a:t>
            </a:r>
            <a:r>
              <a:rPr lang="en-GB" sz="3200" dirty="0" smtClean="0">
                <a:solidFill>
                  <a:srgbClr val="FF0000"/>
                </a:solidFill>
              </a:rPr>
              <a:t>Managing </a:t>
            </a:r>
            <a:r>
              <a:rPr lang="en-GB" sz="3200" dirty="0">
                <a:solidFill>
                  <a:srgbClr val="FF0000"/>
                </a:solidFill>
              </a:rPr>
              <a:t>Sick Children        </a:t>
            </a:r>
            <a:r>
              <a:rPr lang="en-GB" sz="3200" dirty="0" smtClean="0"/>
              <a:t>End </a:t>
            </a:r>
            <a:r>
              <a:rPr lang="en-GB" sz="3200" dirty="0"/>
              <a:t>of Life Care   </a:t>
            </a:r>
            <a:r>
              <a:rPr lang="en-GB" sz="3200" dirty="0" smtClean="0">
                <a:solidFill>
                  <a:srgbClr val="7030A0"/>
                </a:solidFill>
              </a:rPr>
              <a:t>Disability </a:t>
            </a:r>
            <a:r>
              <a:rPr lang="en-GB" sz="3200" dirty="0">
                <a:solidFill>
                  <a:srgbClr val="7030A0"/>
                </a:solidFill>
              </a:rPr>
              <a:t>and Complex Needs    </a:t>
            </a:r>
            <a:r>
              <a:rPr lang="en-GB" sz="3200" dirty="0" smtClean="0">
                <a:solidFill>
                  <a:srgbClr val="FF0000"/>
                </a:solidFill>
              </a:rPr>
              <a:t>Mental </a:t>
            </a:r>
            <a:r>
              <a:rPr lang="en-GB" sz="3200" dirty="0">
                <a:solidFill>
                  <a:srgbClr val="FF0000"/>
                </a:solidFill>
              </a:rPr>
              <a:t>Health         </a:t>
            </a:r>
            <a:r>
              <a:rPr lang="en-GB" sz="3200" dirty="0" smtClean="0">
                <a:solidFill>
                  <a:srgbClr val="FF0000"/>
                </a:solidFill>
              </a:rPr>
              <a:t>Medicines </a:t>
            </a:r>
            <a:r>
              <a:rPr lang="en-GB" sz="3200" dirty="0">
                <a:solidFill>
                  <a:srgbClr val="FF0000"/>
                </a:solidFill>
              </a:rPr>
              <a:t>and </a:t>
            </a:r>
            <a:r>
              <a:rPr lang="en-GB" sz="3200" dirty="0" smtClean="0">
                <a:solidFill>
                  <a:srgbClr val="FF0000"/>
                </a:solidFill>
              </a:rPr>
              <a:t>Prescribing</a:t>
            </a:r>
          </a:p>
          <a:p>
            <a:pPr marL="0" indent="0">
              <a:buNone/>
            </a:pPr>
            <a:r>
              <a:rPr lang="en-GB" sz="3200" dirty="0" smtClean="0"/>
              <a:t>‘The </a:t>
            </a:r>
            <a:r>
              <a:rPr lang="en-GB" sz="3200" dirty="0"/>
              <a:t>RCGP firmly believes that general practice occupies a central position in children and young people’s health, particularly in the diagnosis and management of illness and the promotion of health and wellbeing.  We are concerned that unless the profession acts now to protect this important and trusted role, it will become eroded and lead to serious fragmentation of care for this vulnerable group of </a:t>
            </a:r>
            <a:r>
              <a:rPr lang="en-GB" sz="3200" dirty="0" smtClean="0"/>
              <a:t>patients’</a:t>
            </a:r>
          </a:p>
          <a:p>
            <a:pPr marL="0" indent="0">
              <a:buNone/>
            </a:pPr>
            <a:r>
              <a:rPr lang="en-GB" altLang="en-US" sz="3200" dirty="0" smtClean="0"/>
              <a:t>(RCGP </a:t>
            </a:r>
            <a:r>
              <a:rPr lang="en-GB" altLang="en-US" sz="3200" dirty="0"/>
              <a:t>Child Health Strategy </a:t>
            </a:r>
            <a:r>
              <a:rPr lang="en-GB" altLang="en-US" sz="3200" dirty="0" smtClean="0"/>
              <a:t>2010-2015)</a:t>
            </a:r>
            <a:r>
              <a:rPr lang="en-GB" sz="3200" dirty="0" smtClean="0"/>
              <a:t> </a:t>
            </a:r>
            <a:endParaRPr lang="en-GB" sz="3200" dirty="0"/>
          </a:p>
        </p:txBody>
      </p:sp>
      <p:sp>
        <p:nvSpPr>
          <p:cNvPr id="4" name="Footer Placeholder 3"/>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3377599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the Message Out</a:t>
            </a:r>
            <a:endParaRPr lang="en-GB" dirty="0"/>
          </a:p>
        </p:txBody>
      </p:sp>
      <p:sp>
        <p:nvSpPr>
          <p:cNvPr id="3" name="Content Placeholder 2"/>
          <p:cNvSpPr>
            <a:spLocks noGrp="1"/>
          </p:cNvSpPr>
          <p:nvPr>
            <p:ph idx="1"/>
          </p:nvPr>
        </p:nvSpPr>
        <p:spPr>
          <a:xfrm>
            <a:off x="-61210" y="1241009"/>
            <a:ext cx="10515600" cy="4351338"/>
          </a:xfrm>
        </p:spPr>
        <p:txBody>
          <a:bodyPr>
            <a:normAutofit/>
          </a:bodyPr>
          <a:lstStyle/>
          <a:p>
            <a:endParaRPr lang="en-GB" dirty="0" smtClean="0"/>
          </a:p>
          <a:p>
            <a:pPr marL="0" indent="0">
              <a:buNone/>
            </a:pPr>
            <a:r>
              <a:rPr lang="en-GB" dirty="0" smtClean="0"/>
              <a:t>‘The </a:t>
            </a:r>
            <a:r>
              <a:rPr lang="en-GB" dirty="0"/>
              <a:t>intrinsic features of general practice in the NHS, including </a:t>
            </a:r>
            <a:r>
              <a:rPr lang="en-GB" dirty="0">
                <a:solidFill>
                  <a:srgbClr val="FF0000"/>
                </a:solidFill>
              </a:rPr>
              <a:t>an unconditional approach in clinical encounters, flexibility, population coverage and long term continuity, are hugely important for the provision of equitable and efficient health care</a:t>
            </a:r>
            <a:r>
              <a:rPr lang="en-GB" dirty="0"/>
              <a:t>, with a proven record of earning patient’s trust, but needing closer links with specialist services (including specialist services in the community such as mental health, alcohol and drugs misuses, child health </a:t>
            </a:r>
            <a:r>
              <a:rPr lang="en-GB" dirty="0" err="1"/>
              <a:t>etc</a:t>
            </a:r>
            <a:r>
              <a:rPr lang="en-GB" dirty="0"/>
              <a:t>) and community </a:t>
            </a:r>
            <a:r>
              <a:rPr lang="en-GB" dirty="0" smtClean="0"/>
              <a:t>resources’</a:t>
            </a:r>
          </a:p>
          <a:p>
            <a:pPr marL="0" indent="0">
              <a:buNone/>
            </a:pPr>
            <a:r>
              <a:rPr lang="en-GB" dirty="0" smtClean="0"/>
              <a:t>Deep End Report 32</a:t>
            </a:r>
            <a:endParaRPr lang="en-GB" dirty="0"/>
          </a:p>
          <a:p>
            <a:pPr marL="0" indent="0">
              <a:buNone/>
            </a:pPr>
            <a:endParaRPr lang="en-GB" dirty="0"/>
          </a:p>
          <a:p>
            <a:endParaRPr lang="en-GB" dirty="0"/>
          </a:p>
        </p:txBody>
      </p:sp>
      <p:sp>
        <p:nvSpPr>
          <p:cNvPr id="4" name="Footer Placeholder 3"/>
          <p:cNvSpPr>
            <a:spLocks noGrp="1"/>
          </p:cNvSpPr>
          <p:nvPr>
            <p:ph type="ftr" sz="quarter" idx="11"/>
          </p:nvPr>
        </p:nvSpPr>
        <p:spPr/>
        <p:txBody>
          <a:bodyPr/>
          <a:lstStyle/>
          <a:p>
            <a:r>
              <a:rPr lang="en-GB" smtClean="0"/>
              <a:t>Anne Mullin  November 2017</a:t>
            </a: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1244" y="0"/>
            <a:ext cx="1785703" cy="2380938"/>
          </a:xfrm>
          <a:prstGeom prst="rect">
            <a:avLst/>
          </a:prstGeom>
        </p:spPr>
      </p:pic>
    </p:spTree>
    <p:extLst>
      <p:ext uri="{BB962C8B-B14F-4D97-AF65-F5344CB8AC3E}">
        <p14:creationId xmlns:p14="http://schemas.microsoft.com/office/powerpoint/2010/main" val="2050914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960"/>
            <a:ext cx="11313160" cy="1767839"/>
          </a:xfrm>
        </p:spPr>
        <p:txBody>
          <a:bodyPr/>
          <a:lstStyle/>
          <a:p>
            <a:r>
              <a:rPr lang="en-GB" dirty="0" smtClean="0"/>
              <a:t> </a:t>
            </a:r>
            <a:r>
              <a:rPr lang="en-GB" dirty="0" smtClean="0">
                <a:solidFill>
                  <a:srgbClr val="002060"/>
                </a:solidFill>
              </a:rPr>
              <a:t>Enduring Challenges</a:t>
            </a:r>
            <a:endParaRPr lang="en-GB" dirty="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388" y="2210937"/>
            <a:ext cx="3889612" cy="1808485"/>
          </a:xfrm>
          <a:prstGeom prst="rect">
            <a:avLst/>
          </a:prstGeom>
        </p:spPr>
      </p:pic>
      <p:sp>
        <p:nvSpPr>
          <p:cNvPr id="3" name="Content Placeholder 2"/>
          <p:cNvSpPr>
            <a:spLocks noGrp="1"/>
          </p:cNvSpPr>
          <p:nvPr>
            <p:ph idx="1"/>
          </p:nvPr>
        </p:nvSpPr>
        <p:spPr>
          <a:xfrm>
            <a:off x="0" y="670560"/>
            <a:ext cx="10782414" cy="5685790"/>
          </a:xfrm>
        </p:spPr>
        <p:txBody>
          <a:bodyPr>
            <a:noAutofit/>
          </a:bodyPr>
          <a:lstStyle/>
          <a:p>
            <a:pPr marL="0" indent="0">
              <a:buNone/>
            </a:pPr>
            <a:r>
              <a:rPr lang="en-GB" dirty="0" smtClean="0">
                <a:solidFill>
                  <a:srgbClr val="002060"/>
                </a:solidFill>
              </a:rPr>
              <a:t>‘</a:t>
            </a:r>
            <a:r>
              <a:rPr lang="en-GB" sz="3200" dirty="0" smtClean="0">
                <a:solidFill>
                  <a:srgbClr val="002060"/>
                </a:solidFill>
              </a:rPr>
              <a:t>Despite </a:t>
            </a:r>
            <a:r>
              <a:rPr lang="en-GB" sz="3200" dirty="0">
                <a:solidFill>
                  <a:srgbClr val="002060"/>
                </a:solidFill>
              </a:rPr>
              <a:t>the improving picture of childhood health, there remains significant inequality in children’s experience of the wider social determinants of health, resulting in long term and enduring health </a:t>
            </a:r>
            <a:r>
              <a:rPr lang="en-GB" sz="3200" dirty="0" smtClean="0">
                <a:solidFill>
                  <a:srgbClr val="002060"/>
                </a:solidFill>
              </a:rPr>
              <a:t>inequalities… </a:t>
            </a:r>
            <a:r>
              <a:rPr lang="en-GB" sz="3600" b="1" dirty="0" smtClean="0">
                <a:solidFill>
                  <a:srgbClr val="FFFF00"/>
                </a:solidFill>
              </a:rPr>
              <a:t>health is influenced by the distribution of income, wealth and power within a society which are in turn influenced by the social, economic and political structures…</a:t>
            </a:r>
          </a:p>
          <a:p>
            <a:pPr marL="0" indent="0">
              <a:buNone/>
            </a:pPr>
            <a:r>
              <a:rPr lang="en-GB" sz="3200" dirty="0" smtClean="0">
                <a:solidFill>
                  <a:srgbClr val="002060"/>
                </a:solidFill>
              </a:rPr>
              <a:t>This </a:t>
            </a:r>
            <a:r>
              <a:rPr lang="en-GB" sz="3200" dirty="0">
                <a:solidFill>
                  <a:srgbClr val="002060"/>
                </a:solidFill>
              </a:rPr>
              <a:t>means that </a:t>
            </a:r>
            <a:r>
              <a:rPr lang="en-GB" sz="3200" b="1" dirty="0">
                <a:solidFill>
                  <a:srgbClr val="002060"/>
                </a:solidFill>
              </a:rPr>
              <a:t>children living in poverty are most at risk of the negative impact of the wider determinants of health</a:t>
            </a:r>
            <a:r>
              <a:rPr lang="en-GB" sz="3200" dirty="0">
                <a:solidFill>
                  <a:srgbClr val="002060"/>
                </a:solidFill>
              </a:rPr>
              <a:t>. One in four (260,000) of Scotland’s children are officially recognised as living in poverty – defined as living in a household with less than 60% of median household </a:t>
            </a:r>
            <a:r>
              <a:rPr lang="en-GB" sz="3200" dirty="0" smtClean="0">
                <a:solidFill>
                  <a:srgbClr val="002060"/>
                </a:solidFill>
              </a:rPr>
              <a:t>income’</a:t>
            </a:r>
          </a:p>
          <a:p>
            <a:pPr marL="0" indent="0">
              <a:buNone/>
            </a:pPr>
            <a:r>
              <a:rPr lang="en-GB" sz="3200" dirty="0">
                <a:solidFill>
                  <a:srgbClr val="FF0000"/>
                </a:solidFill>
              </a:rPr>
              <a:t>http://www.healthscotland.scot/population-groups/children </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154447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64" y="-249471"/>
            <a:ext cx="10515600" cy="1325563"/>
          </a:xfrm>
        </p:spPr>
        <p:txBody>
          <a:bodyPr/>
          <a:lstStyle/>
          <a:p>
            <a:r>
              <a:rPr lang="en-GB" b="1" dirty="0" smtClean="0">
                <a:solidFill>
                  <a:srgbClr val="002060"/>
                </a:solidFill>
              </a:rPr>
              <a:t>Progress – It’s taking a long time </a:t>
            </a:r>
            <a:endParaRPr lang="en-GB" b="1" dirty="0">
              <a:solidFill>
                <a:srgbClr val="00206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1737" y="3423849"/>
            <a:ext cx="2090263" cy="3231868"/>
          </a:xfrm>
          <a:prstGeom prst="rect">
            <a:avLst/>
          </a:prstGeom>
        </p:spPr>
      </p:pic>
      <p:sp>
        <p:nvSpPr>
          <p:cNvPr id="3" name="Content Placeholder 2"/>
          <p:cNvSpPr>
            <a:spLocks noGrp="1"/>
          </p:cNvSpPr>
          <p:nvPr>
            <p:ph idx="1"/>
          </p:nvPr>
        </p:nvSpPr>
        <p:spPr>
          <a:xfrm>
            <a:off x="208613" y="890629"/>
            <a:ext cx="10515600" cy="5474151"/>
          </a:xfrm>
        </p:spPr>
        <p:txBody>
          <a:bodyPr>
            <a:normAutofit/>
          </a:bodyPr>
          <a:lstStyle/>
          <a:p>
            <a:pPr marL="0" indent="0">
              <a:buNone/>
            </a:pPr>
            <a:r>
              <a:rPr lang="en-GB" sz="3200" dirty="0" smtClean="0">
                <a:solidFill>
                  <a:srgbClr val="002060"/>
                </a:solidFill>
              </a:rPr>
              <a:t>There </a:t>
            </a:r>
            <a:r>
              <a:rPr lang="en-GB" sz="3200" dirty="0">
                <a:solidFill>
                  <a:srgbClr val="002060"/>
                </a:solidFill>
              </a:rPr>
              <a:t>have been over </a:t>
            </a:r>
            <a:r>
              <a:rPr lang="en-GB" sz="3200" dirty="0">
                <a:solidFill>
                  <a:srgbClr val="FF0000"/>
                </a:solidFill>
              </a:rPr>
              <a:t>400 different </a:t>
            </a:r>
            <a:r>
              <a:rPr lang="en-GB" sz="3200" dirty="0" smtClean="0">
                <a:solidFill>
                  <a:srgbClr val="FF0000"/>
                </a:solidFill>
              </a:rPr>
              <a:t> </a:t>
            </a:r>
            <a:r>
              <a:rPr lang="en-GB" sz="3200" dirty="0">
                <a:solidFill>
                  <a:srgbClr val="FF0000"/>
                </a:solidFill>
              </a:rPr>
              <a:t>initiatives, strategies, funding streams, legislative acts and structural changes </a:t>
            </a:r>
            <a:r>
              <a:rPr lang="en-GB" sz="3200" dirty="0">
                <a:solidFill>
                  <a:srgbClr val="002060"/>
                </a:solidFill>
              </a:rPr>
              <a:t>to</a:t>
            </a:r>
            <a:r>
              <a:rPr lang="en-GB" sz="3200" dirty="0">
                <a:solidFill>
                  <a:srgbClr val="FFFF00"/>
                </a:solidFill>
              </a:rPr>
              <a:t> </a:t>
            </a:r>
            <a:r>
              <a:rPr lang="en-GB" sz="3200" dirty="0">
                <a:solidFill>
                  <a:srgbClr val="002060"/>
                </a:solidFill>
              </a:rPr>
              <a:t>services affecting children and young people over the past 21 years. This is equivalent to over 20 different changes faced by children’s services for every year since 1987</a:t>
            </a:r>
            <a:r>
              <a:rPr lang="en-GB" sz="3200" dirty="0" smtClean="0">
                <a:solidFill>
                  <a:srgbClr val="002060"/>
                </a:solidFill>
              </a:rPr>
              <a:t>.</a:t>
            </a:r>
          </a:p>
          <a:p>
            <a:pPr marL="0" indent="0">
              <a:buNone/>
            </a:pPr>
            <a:r>
              <a:rPr lang="en-GB" sz="3200" dirty="0">
                <a:solidFill>
                  <a:srgbClr val="002060"/>
                </a:solidFill>
              </a:rPr>
              <a:t>Since 1987, there have been </a:t>
            </a:r>
            <a:r>
              <a:rPr lang="en-GB" sz="3200" dirty="0">
                <a:solidFill>
                  <a:srgbClr val="FF0000"/>
                </a:solidFill>
              </a:rPr>
              <a:t>98 separate </a:t>
            </a:r>
            <a:r>
              <a:rPr lang="en-GB" sz="3200" dirty="0" smtClean="0">
                <a:solidFill>
                  <a:srgbClr val="FF0000"/>
                </a:solidFill>
              </a:rPr>
              <a:t> </a:t>
            </a:r>
            <a:r>
              <a:rPr lang="en-GB" sz="3200" dirty="0">
                <a:solidFill>
                  <a:srgbClr val="FF0000"/>
                </a:solidFill>
              </a:rPr>
              <a:t>Acts of Parliament </a:t>
            </a:r>
            <a:r>
              <a:rPr lang="en-GB" sz="3200" dirty="0">
                <a:solidFill>
                  <a:srgbClr val="002060"/>
                </a:solidFill>
              </a:rPr>
              <a:t>affecting children across the UK. This is equivalent to over four every year for the past 21 </a:t>
            </a:r>
            <a:r>
              <a:rPr lang="en-GB" sz="3200" dirty="0" smtClean="0">
                <a:solidFill>
                  <a:srgbClr val="002060"/>
                </a:solidFill>
              </a:rPr>
              <a:t>years</a:t>
            </a:r>
          </a:p>
          <a:p>
            <a:pPr marL="0" indent="0">
              <a:buNone/>
            </a:pPr>
            <a:r>
              <a:rPr lang="en-GB" sz="3200" dirty="0">
                <a:hlinkClick r:id="rId3"/>
              </a:rPr>
              <a:t>http://www.actionforchildren.org.uk/resources-and-publications/research/as-long-as-it-takes-a-new-politics-for-children-2008</a:t>
            </a:r>
            <a:r>
              <a:rPr lang="en-GB" sz="1600" dirty="0" smtClean="0">
                <a:hlinkClick r:id="rId3"/>
              </a:rPr>
              <a:t>/</a:t>
            </a:r>
            <a:endParaRPr lang="en-GB" sz="1600" dirty="0" smtClean="0"/>
          </a:p>
          <a:p>
            <a:pPr marL="0" indent="0">
              <a:buNone/>
            </a:pPr>
            <a:endParaRPr lang="en-GB" sz="1600" dirty="0"/>
          </a:p>
          <a:p>
            <a:pPr marL="0" indent="0">
              <a:buNone/>
            </a:pPr>
            <a:endParaRPr lang="en-GB" sz="1600" dirty="0"/>
          </a:p>
        </p:txBody>
      </p:sp>
      <p:sp>
        <p:nvSpPr>
          <p:cNvPr id="4" name="Footer Placeholder 3"/>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2644375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88" y="-217356"/>
            <a:ext cx="10664252" cy="789118"/>
          </a:xfrm>
        </p:spPr>
        <p:txBody>
          <a:bodyPr>
            <a:normAutofit/>
          </a:bodyPr>
          <a:lstStyle/>
          <a:p>
            <a:r>
              <a:rPr lang="en-GB" sz="3200" dirty="0" smtClean="0"/>
              <a:t>State of Child Health 2017 –Recommendations for Scotland </a:t>
            </a:r>
            <a:endParaRPr lang="en-GB"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537" y="0"/>
            <a:ext cx="5128352" cy="6858000"/>
          </a:xfrm>
          <a:prstGeom prst="rect">
            <a:avLst/>
          </a:prstGeom>
        </p:spPr>
      </p:pic>
      <p:sp>
        <p:nvSpPr>
          <p:cNvPr id="3" name="Content Placeholder 2"/>
          <p:cNvSpPr>
            <a:spLocks noGrp="1"/>
          </p:cNvSpPr>
          <p:nvPr>
            <p:ph idx="1"/>
          </p:nvPr>
        </p:nvSpPr>
        <p:spPr>
          <a:xfrm>
            <a:off x="179883" y="400987"/>
            <a:ext cx="10394429" cy="6056025"/>
          </a:xfrm>
        </p:spPr>
        <p:txBody>
          <a:bodyPr>
            <a:normAutofit fontScale="92500" lnSpcReduction="10000"/>
          </a:bodyPr>
          <a:lstStyle/>
          <a:p>
            <a:pPr marL="457200" indent="-457200">
              <a:buFont typeface="+mj-lt"/>
              <a:buAutoNum type="arabicPeriod"/>
            </a:pPr>
            <a:r>
              <a:rPr lang="en-GB" sz="2400" dirty="0"/>
              <a:t>The Scottish Government should publish and implement the Child and Adolescent Health and Wellbeing Strategy </a:t>
            </a:r>
            <a:r>
              <a:rPr lang="en-GB" sz="2400" dirty="0" smtClean="0"/>
              <a:t>‘a </a:t>
            </a:r>
            <a:r>
              <a:rPr lang="en-GB" sz="2400" dirty="0"/>
              <a:t>clear accountability framework setting out responsibilities for professionals, the public and civil society as well as details about resources and funding to implement </a:t>
            </a:r>
            <a:r>
              <a:rPr lang="en-GB" sz="2400" dirty="0" smtClean="0"/>
              <a:t>it’ </a:t>
            </a:r>
          </a:p>
          <a:p>
            <a:pPr marL="457200" indent="-457200">
              <a:buFont typeface="+mj-lt"/>
              <a:buAutoNum type="arabicPeriod"/>
            </a:pPr>
            <a:r>
              <a:rPr lang="en-GB" sz="2400" dirty="0" smtClean="0"/>
              <a:t>Reduce the number of </a:t>
            </a:r>
            <a:r>
              <a:rPr lang="en-GB" sz="2400" dirty="0"/>
              <a:t>child deaths </a:t>
            </a:r>
            <a:r>
              <a:rPr lang="en-GB" sz="2400" dirty="0" smtClean="0"/>
              <a:t>(each </a:t>
            </a:r>
            <a:r>
              <a:rPr lang="en-GB" sz="2400" dirty="0"/>
              <a:t>year between 350 and 450 infants, children and young people die in </a:t>
            </a:r>
            <a:r>
              <a:rPr lang="en-GB" sz="2400" dirty="0" smtClean="0"/>
              <a:t>Scotland)</a:t>
            </a:r>
          </a:p>
          <a:p>
            <a:pPr marL="457200" indent="-457200">
              <a:buFont typeface="+mj-lt"/>
              <a:buAutoNum type="arabicPeriod"/>
            </a:pPr>
            <a:r>
              <a:rPr lang="en-GB" sz="2400" dirty="0" smtClean="0">
                <a:solidFill>
                  <a:srgbClr val="FF0000"/>
                </a:solidFill>
              </a:rPr>
              <a:t>Develop integrated  health and care statistics </a:t>
            </a:r>
          </a:p>
          <a:p>
            <a:pPr marL="457200" indent="-457200">
              <a:buFont typeface="+mj-lt"/>
              <a:buAutoNum type="arabicPeriod"/>
            </a:pPr>
            <a:r>
              <a:rPr lang="en-GB" sz="2400" dirty="0">
                <a:solidFill>
                  <a:srgbClr val="FF0000"/>
                </a:solidFill>
              </a:rPr>
              <a:t>Develop research capacity to drive improvements in  children’s </a:t>
            </a:r>
            <a:r>
              <a:rPr lang="en-GB" sz="2400" dirty="0" smtClean="0">
                <a:solidFill>
                  <a:srgbClr val="FF0000"/>
                </a:solidFill>
              </a:rPr>
              <a:t>health</a:t>
            </a:r>
          </a:p>
          <a:p>
            <a:pPr marL="457200" indent="-457200">
              <a:buFont typeface="+mj-lt"/>
              <a:buAutoNum type="arabicPeriod"/>
            </a:pPr>
            <a:r>
              <a:rPr lang="en-GB" sz="2400" dirty="0">
                <a:solidFill>
                  <a:srgbClr val="FF0000"/>
                </a:solidFill>
              </a:rPr>
              <a:t> </a:t>
            </a:r>
            <a:r>
              <a:rPr lang="en-GB" sz="2400" dirty="0"/>
              <a:t>Reduce child poverty and </a:t>
            </a:r>
            <a:r>
              <a:rPr lang="en-GB" sz="2400" dirty="0" smtClean="0"/>
              <a:t>inequality </a:t>
            </a:r>
            <a:endParaRPr lang="en-GB" sz="2400" dirty="0"/>
          </a:p>
          <a:p>
            <a:pPr marL="457200" indent="-457200">
              <a:buFont typeface="+mj-lt"/>
              <a:buAutoNum type="arabicPeriod"/>
            </a:pPr>
            <a:r>
              <a:rPr lang="en-GB" sz="2400" dirty="0">
                <a:solidFill>
                  <a:srgbClr val="FF0000"/>
                </a:solidFill>
              </a:rPr>
              <a:t>Maximise women’s health before, during and after  </a:t>
            </a:r>
            <a:r>
              <a:rPr lang="en-GB" sz="2400" dirty="0" smtClean="0">
                <a:solidFill>
                  <a:srgbClr val="FF0000"/>
                </a:solidFill>
              </a:rPr>
              <a:t>pregnancy</a:t>
            </a:r>
          </a:p>
          <a:p>
            <a:pPr marL="457200" indent="-457200">
              <a:buFont typeface="+mj-lt"/>
              <a:buAutoNum type="arabicPeriod"/>
            </a:pPr>
            <a:r>
              <a:rPr lang="en-GB" sz="2400" dirty="0" smtClean="0">
                <a:solidFill>
                  <a:srgbClr val="FF0000"/>
                </a:solidFill>
              </a:rPr>
              <a:t> </a:t>
            </a:r>
            <a:r>
              <a:rPr lang="en-GB" sz="2400" dirty="0" smtClean="0"/>
              <a:t>Introduce statutory sex </a:t>
            </a:r>
            <a:r>
              <a:rPr lang="en-GB" sz="2400" dirty="0"/>
              <a:t>and relationships education at </a:t>
            </a:r>
            <a:r>
              <a:rPr lang="en-GB" sz="2400" dirty="0" smtClean="0"/>
              <a:t>all schools</a:t>
            </a:r>
          </a:p>
          <a:p>
            <a:pPr marL="457200" indent="-457200">
              <a:buFont typeface="+mj-lt"/>
              <a:buAutoNum type="arabicPeriod"/>
            </a:pPr>
            <a:r>
              <a:rPr lang="en-GB" sz="2400" dirty="0"/>
              <a:t>Strengthen tobacco </a:t>
            </a:r>
            <a:r>
              <a:rPr lang="en-GB" sz="2400" dirty="0" smtClean="0"/>
              <a:t>control</a:t>
            </a:r>
          </a:p>
          <a:p>
            <a:pPr marL="457200" indent="-457200">
              <a:buFont typeface="+mj-lt"/>
              <a:buAutoNum type="arabicPeriod"/>
            </a:pPr>
            <a:r>
              <a:rPr lang="en-GB" sz="2400" dirty="0" smtClean="0"/>
              <a:t>Tackle </a:t>
            </a:r>
            <a:r>
              <a:rPr lang="en-GB" sz="2400" dirty="0"/>
              <a:t>childhood obesity effectively</a:t>
            </a:r>
          </a:p>
          <a:p>
            <a:pPr marL="457200" indent="-457200">
              <a:buFont typeface="+mj-lt"/>
              <a:buAutoNum type="arabicPeriod"/>
            </a:pPr>
            <a:r>
              <a:rPr lang="en-GB" sz="2400" dirty="0">
                <a:solidFill>
                  <a:srgbClr val="FF0000"/>
                </a:solidFill>
              </a:rPr>
              <a:t>Maximise mental health and wellbeing throughout  </a:t>
            </a:r>
            <a:r>
              <a:rPr lang="en-GB" sz="2400" dirty="0" smtClean="0">
                <a:solidFill>
                  <a:srgbClr val="FF0000"/>
                </a:solidFill>
              </a:rPr>
              <a:t>childhood</a:t>
            </a:r>
            <a:endParaRPr lang="en-GB" sz="2400" dirty="0">
              <a:solidFill>
                <a:srgbClr val="FF0000"/>
              </a:solidFill>
            </a:endParaRPr>
          </a:p>
          <a:p>
            <a:pPr marL="457200" indent="-457200">
              <a:buFont typeface="+mj-lt"/>
              <a:buAutoNum type="arabicPeriod"/>
            </a:pPr>
            <a:r>
              <a:rPr lang="en-GB" sz="2400" dirty="0">
                <a:solidFill>
                  <a:srgbClr val="FF0000"/>
                </a:solidFill>
              </a:rPr>
              <a:t>Tailor the health system to meet the needs of children, </a:t>
            </a:r>
            <a:r>
              <a:rPr lang="en-GB" sz="2400" dirty="0" smtClean="0">
                <a:solidFill>
                  <a:srgbClr val="FF0000"/>
                </a:solidFill>
              </a:rPr>
              <a:t>  </a:t>
            </a:r>
            <a:r>
              <a:rPr lang="en-GB" sz="2400" dirty="0">
                <a:solidFill>
                  <a:srgbClr val="FF0000"/>
                </a:solidFill>
              </a:rPr>
              <a:t>young people, their parents and carers </a:t>
            </a:r>
            <a:r>
              <a:rPr lang="en-GB" sz="2400" dirty="0" smtClean="0">
                <a:solidFill>
                  <a:srgbClr val="FF0000"/>
                </a:solidFill>
              </a:rPr>
              <a:t>‘a </a:t>
            </a:r>
            <a:r>
              <a:rPr lang="en-GB" sz="2400" dirty="0">
                <a:solidFill>
                  <a:srgbClr val="FF0000"/>
                </a:solidFill>
              </a:rPr>
              <a:t>joined-up approach by health and other </a:t>
            </a:r>
            <a:r>
              <a:rPr lang="en-GB" sz="2400" dirty="0" smtClean="0">
                <a:solidFill>
                  <a:srgbClr val="FF0000"/>
                </a:solidFill>
              </a:rPr>
              <a:t>agencies’</a:t>
            </a:r>
            <a:endParaRPr lang="en-GB" sz="2400" dirty="0">
              <a:solidFill>
                <a:srgbClr val="FF0000"/>
              </a:solidFill>
            </a:endParaRPr>
          </a:p>
          <a:p>
            <a:pPr marL="457200" indent="-457200">
              <a:buFont typeface="+mj-lt"/>
              <a:buAutoNum type="arabicPeriod"/>
            </a:pPr>
            <a:r>
              <a:rPr lang="en-GB" sz="2400" dirty="0">
                <a:solidFill>
                  <a:srgbClr val="FF0000"/>
                </a:solidFill>
              </a:rPr>
              <a:t>Implementing guidance and standards</a:t>
            </a:r>
          </a:p>
          <a:p>
            <a:endParaRPr lang="en-GB" sz="2400" dirty="0">
              <a:solidFill>
                <a:srgbClr val="FF0000"/>
              </a:solidFill>
            </a:endParaRPr>
          </a:p>
          <a:p>
            <a:endParaRPr lang="en-GB" sz="2400" dirty="0">
              <a:solidFill>
                <a:srgbClr val="FF0000"/>
              </a:solidFill>
            </a:endParaRPr>
          </a:p>
          <a:p>
            <a:endParaRPr lang="en-GB" dirty="0" smtClean="0">
              <a:solidFill>
                <a:srgbClr val="FF0000"/>
              </a:solidFill>
            </a:endParaRPr>
          </a:p>
          <a:p>
            <a:endParaRPr lang="en-GB" dirty="0">
              <a:solidFill>
                <a:srgbClr val="FF0000"/>
              </a:solidFill>
            </a:endParaRPr>
          </a:p>
        </p:txBody>
      </p:sp>
      <p:sp>
        <p:nvSpPr>
          <p:cNvPr id="5" name="Footer Placeholder 4"/>
          <p:cNvSpPr>
            <a:spLocks noGrp="1"/>
          </p:cNvSpPr>
          <p:nvPr>
            <p:ph type="ftr" sz="quarter" idx="11"/>
          </p:nvPr>
        </p:nvSpPr>
        <p:spPr/>
        <p:txBody>
          <a:bodyPr/>
          <a:lstStyle/>
          <a:p>
            <a:r>
              <a:rPr lang="en-GB" smtClean="0"/>
              <a:t>Anne Mullin  November 2017</a:t>
            </a:r>
            <a:endParaRPr lang="en-GB"/>
          </a:p>
        </p:txBody>
      </p:sp>
    </p:spTree>
    <p:extLst>
      <p:ext uri="{BB962C8B-B14F-4D97-AF65-F5344CB8AC3E}">
        <p14:creationId xmlns:p14="http://schemas.microsoft.com/office/powerpoint/2010/main" val="1373725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692594" y="27783"/>
            <a:ext cx="7786687" cy="1166813"/>
          </a:xfrm>
        </p:spPr>
        <p:txBody>
          <a:bodyPr>
            <a:normAutofit/>
          </a:bodyPr>
          <a:lstStyle/>
          <a:p>
            <a:pPr>
              <a:defRPr/>
            </a:pPr>
            <a:r>
              <a:rPr lang="en-GB" sz="3100" b="1" dirty="0">
                <a:solidFill>
                  <a:srgbClr val="002060"/>
                </a:solidFill>
              </a:rPr>
              <a:t>The Demise of Preventative Child Health Care in General Practice</a:t>
            </a:r>
          </a:p>
        </p:txBody>
      </p:sp>
      <p:pic>
        <p:nvPicPr>
          <p:cNvPr id="23555" name="Content Placeholder 3" descr="graph hall 4.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54842" y="1090464"/>
            <a:ext cx="10235821" cy="5760010"/>
          </a:xfrm>
        </p:spPr>
      </p:pic>
      <p:sp>
        <p:nvSpPr>
          <p:cNvPr id="23556" name="Footer Placeholder 4"/>
          <p:cNvSpPr>
            <a:spLocks noGrp="1"/>
          </p:cNvSpPr>
          <p:nvPr>
            <p:ph type="ftr" sz="quarter" idx="11"/>
          </p:nvPr>
        </p:nvSpPr>
        <p:spPr bwMode="auto">
          <a:xfrm>
            <a:off x="3997960" y="6356350"/>
            <a:ext cx="390652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mtClean="0">
                <a:solidFill>
                  <a:schemeClr val="tx2"/>
                </a:solidFill>
              </a:rPr>
              <a:t>Anne Mullin  November 2017</a:t>
            </a:r>
          </a:p>
        </p:txBody>
      </p:sp>
    </p:spTree>
    <p:extLst>
      <p:ext uri="{BB962C8B-B14F-4D97-AF65-F5344CB8AC3E}">
        <p14:creationId xmlns:p14="http://schemas.microsoft.com/office/powerpoint/2010/main" val="3750191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2232</TotalTime>
  <Words>2254</Words>
  <Application>Microsoft Office PowerPoint</Application>
  <PresentationFormat>Widescreen</PresentationFormat>
  <Paragraphs>249</Paragraphs>
  <Slides>26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Levelling Up. Providing Equitable GP Healthcare to Children and Young people in Deep End Practices</vt:lpstr>
      <vt:lpstr>PowerPoint Presentation</vt:lpstr>
      <vt:lpstr>PowerPoint Presentation</vt:lpstr>
      <vt:lpstr>Child Health- What’s It Got to Do With General Practice ?</vt:lpstr>
      <vt:lpstr>Getting the Message Out</vt:lpstr>
      <vt:lpstr> Enduring Challenges</vt:lpstr>
      <vt:lpstr>Progress – It’s taking a long time </vt:lpstr>
      <vt:lpstr>State of Child Health 2017 –Recommendations for Scotland </vt:lpstr>
      <vt:lpstr>The Demise of Preventative Child Health Care in General Practice</vt:lpstr>
      <vt:lpstr>PowerPoint Presentation</vt:lpstr>
      <vt:lpstr>PowerPoint Presentation</vt:lpstr>
      <vt:lpstr>PowerPoint Presentation</vt:lpstr>
      <vt:lpstr>PowerPoint Presentation</vt:lpstr>
      <vt:lpstr>PowerPoint Presentation</vt:lpstr>
      <vt:lpstr>           </vt:lpstr>
      <vt:lpstr>Govan SHIP - MDT</vt:lpstr>
      <vt:lpstr>A Sense of Perspective </vt:lpstr>
      <vt:lpstr>Telling Our Own Story in Govan SHIP </vt:lpstr>
      <vt:lpstr>PowerPoint Presentation</vt:lpstr>
      <vt:lpstr>PowerPoint Presentation</vt:lpstr>
      <vt:lpstr>PowerPoint Presentation</vt:lpstr>
      <vt:lpstr>Resilience- What Exactly Is it?</vt:lpstr>
      <vt:lpstr>Won’t Somebody Please Think of the Children?</vt:lpstr>
      <vt:lpstr>An Ecology Of Learning-Scaling Up </vt:lpstr>
      <vt:lpstr>SCANNING  THE GENERALIST’S  3RD HORIZON   Improving health in deprived areas and narrowing health inequalities  Keeping patients in the community and relieving pressure on emergency services  Coordinating care for patients with multiple problems, reducing fragmentation of care and driving integrated care, based on patients’ needs.  CONSTRUCTING THE GENERALIST’S 3RD HORIZON   Building strong patient narratives, based on knowledge and confidence in managing their problems and accessing available resources and services  Building strong local health systems, based on general practice hubs and clusters linked to other local resources and services  Building a strong generalist function within the NHS, based on networks of local systems serving similar types of populations, with shared learning to ensure that “the best anywhere becomes the standard everywhere”. (Deep End Report 32)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Levellers. Providing equitable GP healthcare to children and young people in Deep End Practices</dc:title>
  <dc:creator>anne mullin</dc:creator>
  <cp:lastModifiedBy>anne mullin</cp:lastModifiedBy>
  <cp:revision>147</cp:revision>
  <dcterms:created xsi:type="dcterms:W3CDTF">2017-07-12T19:39:34Z</dcterms:created>
  <dcterms:modified xsi:type="dcterms:W3CDTF">2017-10-13T11:45:25Z</dcterms:modified>
</cp:coreProperties>
</file>