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3" r:id="rId2"/>
  </p:sldMasterIdLst>
  <p:notesMasterIdLst>
    <p:notesMasterId r:id="rId14"/>
  </p:notesMasterIdLst>
  <p:handoutMasterIdLst>
    <p:handoutMasterId r:id="rId15"/>
  </p:handoutMasterIdLst>
  <p:sldIdLst>
    <p:sldId id="267" r:id="rId3"/>
    <p:sldId id="294" r:id="rId4"/>
    <p:sldId id="340" r:id="rId5"/>
    <p:sldId id="351" r:id="rId6"/>
    <p:sldId id="342" r:id="rId7"/>
    <p:sldId id="348" r:id="rId8"/>
    <p:sldId id="343" r:id="rId9"/>
    <p:sldId id="349" r:id="rId10"/>
    <p:sldId id="352" r:id="rId11"/>
    <p:sldId id="345" r:id="rId12"/>
    <p:sldId id="302" r:id="rId13"/>
  </p:sldIdLst>
  <p:sldSz cx="12192000" cy="6858000"/>
  <p:notesSz cx="6797675" cy="9928225"/>
  <p:defaultTex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krovich, Jason (Social Wor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0191" autoAdjust="0"/>
  </p:normalViewPr>
  <p:slideViewPr>
    <p:cSldViewPr snapToGrid="0">
      <p:cViewPr varScale="1">
        <p:scale>
          <a:sx n="22" d="100"/>
          <a:sy n="22" d="100"/>
        </p:scale>
        <p:origin x="1028" y="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3" d="100"/>
          <a:sy n="43"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3996119-3438-4765-AC5E-D66500825F67}" type="datetimeFigureOut">
              <a:rPr lang="en-GB"/>
              <a:pPr>
                <a:defRPr/>
              </a:pPr>
              <a:t>06/11/2017</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41D4042-B81F-4E90-91C1-6962C2E2B9AE}" type="slidenum">
              <a:rPr lang="en-GB"/>
              <a:pPr>
                <a:defRPr/>
              </a:pPr>
              <a:t>‹#›</a:t>
            </a:fld>
            <a:endParaRPr lang="en-GB"/>
          </a:p>
        </p:txBody>
      </p:sp>
    </p:spTree>
    <p:extLst>
      <p:ext uri="{BB962C8B-B14F-4D97-AF65-F5344CB8AC3E}">
        <p14:creationId xmlns:p14="http://schemas.microsoft.com/office/powerpoint/2010/main" val="2649902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8B3AE92-1D1D-4D29-A4FA-D8D81DB7932D}" type="datetimeFigureOut">
              <a:rPr lang="en-GB"/>
              <a:pPr>
                <a:defRPr/>
              </a:pPr>
              <a:t>06/11/2017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A773205-0089-4C78-B08C-8B1303C723E3}" type="slidenum">
              <a:rPr lang="en-GB"/>
              <a:pPr>
                <a:defRPr/>
              </a:pPr>
              <a:t>‹#›</a:t>
            </a:fld>
            <a:endParaRPr lang="en-GB"/>
          </a:p>
        </p:txBody>
      </p:sp>
    </p:spTree>
    <p:extLst>
      <p:ext uri="{BB962C8B-B14F-4D97-AF65-F5344CB8AC3E}">
        <p14:creationId xmlns:p14="http://schemas.microsoft.com/office/powerpoint/2010/main" val="2477519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D75D4F-8A53-4174-8CAB-21161D5E139E}" type="slidenum">
              <a:rPr lang="en-GB">
                <a:solidFill>
                  <a:srgbClr val="000000"/>
                </a:solidFill>
                <a:cs typeface="Arial" charset="0"/>
              </a:rPr>
              <a:pPr fontAlgn="base">
                <a:spcBef>
                  <a:spcPct val="0"/>
                </a:spcBef>
                <a:spcAft>
                  <a:spcPct val="0"/>
                </a:spcAft>
                <a:defRPr/>
              </a:pPr>
              <a:t>1</a:t>
            </a:fld>
            <a:endParaRPr lang="en-GB">
              <a:solidFill>
                <a:srgbClr val="000000"/>
              </a:solidFill>
              <a:cs typeface="Arial" charset="0"/>
            </a:endParaRPr>
          </a:p>
        </p:txBody>
      </p:sp>
    </p:spTree>
    <p:extLst>
      <p:ext uri="{BB962C8B-B14F-4D97-AF65-F5344CB8AC3E}">
        <p14:creationId xmlns:p14="http://schemas.microsoft.com/office/powerpoint/2010/main" val="131788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CA773205-0089-4C78-B08C-8B1303C723E3}" type="slidenum">
              <a:rPr lang="en-GB" smtClean="0"/>
              <a:pPr>
                <a:defRPr/>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3637234B-CEFB-447B-98E9-9CFC47F07D6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920CDD60-6162-42DD-99E6-CD65B04765E5}" type="datetimeFigureOut">
              <a:rPr lang="en-GB"/>
              <a:pPr>
                <a:defRPr/>
              </a:pPr>
              <a:t>06/11/2017</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876B96B6-9997-4D9B-8BC9-9E80203E95C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C1669104-CA0D-44FE-BE65-8EFA0F05C110}" type="datetimeFigureOut">
              <a:rPr lang="en-GB"/>
              <a:pPr>
                <a:defRPr/>
              </a:pPr>
              <a:t>06/11/2017</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4399AA13-0670-4037-BF1E-C21DBA165D1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609600" y="6356350"/>
            <a:ext cx="284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8D8223F1-E59E-4C78-805C-484D79BA75FA}" type="datetimeFigureOut">
              <a:rPr lang="en-GB"/>
              <a:pPr>
                <a:defRPr/>
              </a:pPr>
              <a:t>06/11/2017</a:t>
            </a:fld>
            <a:endParaRPr lang="en-GB"/>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6" name="Slide Number Placeholder 5"/>
          <p:cNvSpPr>
            <a:spLocks noGrp="1"/>
          </p:cNvSpPr>
          <p:nvPr>
            <p:ph type="sldNum" sz="quarter" idx="12"/>
          </p:nvPr>
        </p:nvSpPr>
        <p:spPr>
          <a:xfrm>
            <a:off x="8737600" y="6356350"/>
            <a:ext cx="284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9A12B638-BA75-497E-BE76-938F7AE9BA09}"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793E3F56-A6DF-4A52-9498-A60E711D9F2B}"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1DE9AB84-3E90-43A8-8905-BF853E78B384}"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FC747ED7-8B05-40BF-9BAF-FAC2BD1C5041}"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0B61697E-554C-4A38-9761-82D6C8EF729E}"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4AF466F-BDA4-4F18-9C7B-FF0A9A1B0E80}" type="datetime1">
              <a:rPr lang="en-US"/>
              <a:pPr>
                <a:defRPr/>
              </a:pPr>
              <a:t>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7F282F-188E-4A64-B7F4-C50AF850CE39}"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solidFill>
                  <a:prstClr val="black"/>
                </a:solidFill>
              </a:defRPr>
            </a:lvl1pPr>
          </a:lstStyle>
          <a:p>
            <a:pPr>
              <a:defRPr/>
            </a:pPr>
            <a:fld id="{A80F4474-195E-4313-977C-64F3123FBBCB}" type="datetimeFigureOut">
              <a:rPr lang="en-GB"/>
              <a:pPr>
                <a:defRPr/>
              </a:pPr>
              <a:t>06/11/2017</a:t>
            </a:fld>
            <a:endParaRPr lang="en-GB"/>
          </a:p>
        </p:txBody>
      </p:sp>
      <p:sp>
        <p:nvSpPr>
          <p:cNvPr id="5" name="Footer Placeholder 4"/>
          <p:cNvSpPr>
            <a:spLocks noGrp="1"/>
          </p:cNvSpPr>
          <p:nvPr>
            <p:ph type="ftr" sz="quarter" idx="11"/>
          </p:nvPr>
        </p:nvSpPr>
        <p:spPr/>
        <p:txBody>
          <a:bodyPr/>
          <a:lstStyle>
            <a:lvl1pPr>
              <a:defRPr>
                <a:solidFill>
                  <a:prstClr val="black"/>
                </a:solidFill>
              </a:defRPr>
            </a:lvl1pPr>
          </a:lstStyle>
          <a:p>
            <a:pPr>
              <a:defRPr/>
            </a:pPr>
            <a:endParaRPr lang="en-GB"/>
          </a:p>
        </p:txBody>
      </p:sp>
      <p:sp>
        <p:nvSpPr>
          <p:cNvPr id="6" name="Slide Number Placeholder 5"/>
          <p:cNvSpPr>
            <a:spLocks noGrp="1"/>
          </p:cNvSpPr>
          <p:nvPr>
            <p:ph type="sldNum" sz="quarter" idx="12"/>
          </p:nvPr>
        </p:nvSpPr>
        <p:spPr/>
        <p:txBody>
          <a:bodyPr/>
          <a:lstStyle>
            <a:lvl1pPr>
              <a:defRPr>
                <a:solidFill>
                  <a:prstClr val="black"/>
                </a:solidFill>
              </a:defRPr>
            </a:lvl1pPr>
          </a:lstStyle>
          <a:p>
            <a:pPr>
              <a:defRPr/>
            </a:pPr>
            <a:fld id="{7B04564A-3DCB-4A55-AF0E-C67433D7C84C}"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prstClr val="black"/>
                </a:solidFill>
              </a:defRPr>
            </a:lvl1pPr>
          </a:lstStyle>
          <a:p>
            <a:pPr>
              <a:defRPr/>
            </a:pPr>
            <a:fld id="{04DB816A-6D18-4479-94EF-3C784098DA1A}" type="datetimeFigureOut">
              <a:rPr lang="en-GB"/>
              <a:pPr>
                <a:defRPr/>
              </a:pPr>
              <a:t>06/11/2017</a:t>
            </a:fld>
            <a:endParaRPr lang="en-GB"/>
          </a:p>
        </p:txBody>
      </p:sp>
      <p:sp>
        <p:nvSpPr>
          <p:cNvPr id="5" name="Footer Placeholder 4"/>
          <p:cNvSpPr>
            <a:spLocks noGrp="1"/>
          </p:cNvSpPr>
          <p:nvPr>
            <p:ph type="ftr" sz="quarter" idx="11"/>
          </p:nvPr>
        </p:nvSpPr>
        <p:spPr/>
        <p:txBody>
          <a:bodyPr/>
          <a:lstStyle>
            <a:lvl1pPr>
              <a:defRPr>
                <a:solidFill>
                  <a:prstClr val="black"/>
                </a:solidFill>
              </a:defRPr>
            </a:lvl1pPr>
          </a:lstStyle>
          <a:p>
            <a:pPr>
              <a:defRPr/>
            </a:pPr>
            <a:endParaRPr lang="en-GB"/>
          </a:p>
        </p:txBody>
      </p:sp>
      <p:sp>
        <p:nvSpPr>
          <p:cNvPr id="6" name="Slide Number Placeholder 5"/>
          <p:cNvSpPr>
            <a:spLocks noGrp="1"/>
          </p:cNvSpPr>
          <p:nvPr>
            <p:ph type="sldNum" sz="quarter" idx="12"/>
          </p:nvPr>
        </p:nvSpPr>
        <p:spPr/>
        <p:txBody>
          <a:bodyPr/>
          <a:lstStyle>
            <a:lvl1pPr>
              <a:defRPr>
                <a:solidFill>
                  <a:prstClr val="black"/>
                </a:solidFill>
              </a:defRPr>
            </a:lvl1pPr>
          </a:lstStyle>
          <a:p>
            <a:pPr>
              <a:defRPr/>
            </a:pPr>
            <a:fld id="{7BE49292-58CA-4B2B-86E2-57B214137EF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DA33CE07-90BE-49D2-99CF-CEF0E21C7EFF}" type="datetimeFigureOut">
              <a:rPr lang="en-GB"/>
              <a:pPr>
                <a:defRPr/>
              </a:pPr>
              <a:t>06/11/2017</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11B909A0-0DFD-4548-9875-7DE291D80EE1}"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solidFill>
                  <a:prstClr val="black"/>
                </a:solidFill>
              </a:defRPr>
            </a:lvl1pPr>
          </a:lstStyle>
          <a:p>
            <a:pPr>
              <a:defRPr/>
            </a:pPr>
            <a:fld id="{2FA6A290-9659-4B01-A84D-3925B10D683F}" type="datetimeFigureOut">
              <a:rPr lang="en-GB"/>
              <a:pPr>
                <a:defRPr/>
              </a:pPr>
              <a:t>06/11/2017</a:t>
            </a:fld>
            <a:endParaRPr lang="en-GB"/>
          </a:p>
        </p:txBody>
      </p:sp>
      <p:sp>
        <p:nvSpPr>
          <p:cNvPr id="6" name="Footer Placeholder 5"/>
          <p:cNvSpPr>
            <a:spLocks noGrp="1"/>
          </p:cNvSpPr>
          <p:nvPr>
            <p:ph type="ftr" sz="quarter" idx="11"/>
          </p:nvPr>
        </p:nvSpPr>
        <p:spPr/>
        <p:txBody>
          <a:bodyPr/>
          <a:lstStyle>
            <a:lvl1pPr>
              <a:defRPr>
                <a:solidFill>
                  <a:prstClr val="black"/>
                </a:solidFill>
              </a:defRPr>
            </a:lvl1pPr>
          </a:lstStyle>
          <a:p>
            <a:pPr>
              <a:defRPr/>
            </a:pPr>
            <a:endParaRPr lang="en-GB"/>
          </a:p>
        </p:txBody>
      </p:sp>
      <p:sp>
        <p:nvSpPr>
          <p:cNvPr id="7" name="Slide Number Placeholder 6"/>
          <p:cNvSpPr>
            <a:spLocks noGrp="1"/>
          </p:cNvSpPr>
          <p:nvPr>
            <p:ph type="sldNum" sz="quarter" idx="12"/>
          </p:nvPr>
        </p:nvSpPr>
        <p:spPr/>
        <p:txBody>
          <a:bodyPr/>
          <a:lstStyle>
            <a:lvl1pPr>
              <a:defRPr>
                <a:solidFill>
                  <a:prstClr val="black"/>
                </a:solidFill>
              </a:defRPr>
            </a:lvl1pPr>
          </a:lstStyle>
          <a:p>
            <a:pPr>
              <a:defRPr/>
            </a:pPr>
            <a:fld id="{F0722B06-BA81-4925-A112-0737EA8D75E9}"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solidFill>
                  <a:prstClr val="black"/>
                </a:solidFill>
              </a:defRPr>
            </a:lvl1pPr>
          </a:lstStyle>
          <a:p>
            <a:pPr>
              <a:defRPr/>
            </a:pPr>
            <a:fld id="{4C878A1F-2754-44EC-9BC9-E682EB49493F}" type="datetimeFigureOut">
              <a:rPr lang="en-GB"/>
              <a:pPr>
                <a:defRPr/>
              </a:pPr>
              <a:t>06/11/2017</a:t>
            </a:fld>
            <a:endParaRPr lang="en-GB"/>
          </a:p>
        </p:txBody>
      </p:sp>
      <p:sp>
        <p:nvSpPr>
          <p:cNvPr id="8" name="Footer Placeholder 7"/>
          <p:cNvSpPr>
            <a:spLocks noGrp="1"/>
          </p:cNvSpPr>
          <p:nvPr>
            <p:ph type="ftr" sz="quarter" idx="11"/>
          </p:nvPr>
        </p:nvSpPr>
        <p:spPr/>
        <p:txBody>
          <a:bodyPr/>
          <a:lstStyle>
            <a:lvl1pPr>
              <a:defRPr>
                <a:solidFill>
                  <a:prstClr val="black"/>
                </a:solidFill>
              </a:defRPr>
            </a:lvl1pPr>
          </a:lstStyle>
          <a:p>
            <a:pPr>
              <a:defRPr/>
            </a:pPr>
            <a:endParaRPr lang="en-GB"/>
          </a:p>
        </p:txBody>
      </p:sp>
      <p:sp>
        <p:nvSpPr>
          <p:cNvPr id="9" name="Slide Number Placeholder 8"/>
          <p:cNvSpPr>
            <a:spLocks noGrp="1"/>
          </p:cNvSpPr>
          <p:nvPr>
            <p:ph type="sldNum" sz="quarter" idx="12"/>
          </p:nvPr>
        </p:nvSpPr>
        <p:spPr/>
        <p:txBody>
          <a:bodyPr/>
          <a:lstStyle>
            <a:lvl1pPr>
              <a:defRPr>
                <a:solidFill>
                  <a:prstClr val="black"/>
                </a:solidFill>
              </a:defRPr>
            </a:lvl1pPr>
          </a:lstStyle>
          <a:p>
            <a:pPr>
              <a:defRPr/>
            </a:pPr>
            <a:fld id="{22C06968-63BA-4F57-B8EB-EA98E438F28F}"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solidFill>
                  <a:prstClr val="black"/>
                </a:solidFill>
              </a:defRPr>
            </a:lvl1pPr>
          </a:lstStyle>
          <a:p>
            <a:pPr>
              <a:defRPr/>
            </a:pPr>
            <a:fld id="{8BDCE28F-02D3-443A-B898-EBF4341DC1F7}" type="datetimeFigureOut">
              <a:rPr lang="en-GB"/>
              <a:pPr>
                <a:defRPr/>
              </a:pPr>
              <a:t>06/11/2017</a:t>
            </a:fld>
            <a:endParaRPr lang="en-GB"/>
          </a:p>
        </p:txBody>
      </p:sp>
      <p:sp>
        <p:nvSpPr>
          <p:cNvPr id="4" name="Footer Placeholder 3"/>
          <p:cNvSpPr>
            <a:spLocks noGrp="1"/>
          </p:cNvSpPr>
          <p:nvPr>
            <p:ph type="ftr" sz="quarter" idx="11"/>
          </p:nvPr>
        </p:nvSpPr>
        <p:spPr/>
        <p:txBody>
          <a:bodyPr/>
          <a:lstStyle>
            <a:lvl1pPr>
              <a:defRPr>
                <a:solidFill>
                  <a:prstClr val="black"/>
                </a:solidFill>
              </a:defRPr>
            </a:lvl1pPr>
          </a:lstStyle>
          <a:p>
            <a:pPr>
              <a:defRPr/>
            </a:pPr>
            <a:endParaRPr lang="en-GB"/>
          </a:p>
        </p:txBody>
      </p:sp>
      <p:sp>
        <p:nvSpPr>
          <p:cNvPr id="5" name="Slide Number Placeholder 4"/>
          <p:cNvSpPr>
            <a:spLocks noGrp="1"/>
          </p:cNvSpPr>
          <p:nvPr>
            <p:ph type="sldNum" sz="quarter" idx="12"/>
          </p:nvPr>
        </p:nvSpPr>
        <p:spPr/>
        <p:txBody>
          <a:bodyPr/>
          <a:lstStyle>
            <a:lvl1pPr>
              <a:defRPr>
                <a:solidFill>
                  <a:prstClr val="black"/>
                </a:solidFill>
              </a:defRPr>
            </a:lvl1pPr>
          </a:lstStyle>
          <a:p>
            <a:pPr>
              <a:defRPr/>
            </a:pPr>
            <a:fld id="{1B8C90C3-ECBA-483E-A6C6-8D8DF6071527}"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prstClr val="black"/>
                </a:solidFill>
              </a:defRPr>
            </a:lvl1pPr>
          </a:lstStyle>
          <a:p>
            <a:pPr>
              <a:defRPr/>
            </a:pPr>
            <a:fld id="{D4E28A4F-9F03-479D-B42C-192CE6680CC1}" type="datetimeFigureOut">
              <a:rPr lang="en-GB"/>
              <a:pPr>
                <a:defRPr/>
              </a:pPr>
              <a:t>06/11/2017</a:t>
            </a:fld>
            <a:endParaRPr lang="en-GB"/>
          </a:p>
        </p:txBody>
      </p:sp>
      <p:sp>
        <p:nvSpPr>
          <p:cNvPr id="3" name="Footer Placeholder 2"/>
          <p:cNvSpPr>
            <a:spLocks noGrp="1"/>
          </p:cNvSpPr>
          <p:nvPr>
            <p:ph type="ftr" sz="quarter" idx="11"/>
          </p:nvPr>
        </p:nvSpPr>
        <p:spPr/>
        <p:txBody>
          <a:bodyPr/>
          <a:lstStyle>
            <a:lvl1pPr>
              <a:defRPr>
                <a:solidFill>
                  <a:prstClr val="black"/>
                </a:solidFill>
              </a:defRPr>
            </a:lvl1pPr>
          </a:lstStyle>
          <a:p>
            <a:pPr>
              <a:defRPr/>
            </a:pPr>
            <a:endParaRPr lang="en-GB"/>
          </a:p>
        </p:txBody>
      </p:sp>
      <p:sp>
        <p:nvSpPr>
          <p:cNvPr id="4" name="Slide Number Placeholder 3"/>
          <p:cNvSpPr>
            <a:spLocks noGrp="1"/>
          </p:cNvSpPr>
          <p:nvPr>
            <p:ph type="sldNum" sz="quarter" idx="12"/>
          </p:nvPr>
        </p:nvSpPr>
        <p:spPr/>
        <p:txBody>
          <a:bodyPr/>
          <a:lstStyle>
            <a:lvl1pPr>
              <a:defRPr>
                <a:solidFill>
                  <a:prstClr val="black"/>
                </a:solidFill>
              </a:defRPr>
            </a:lvl1pPr>
          </a:lstStyle>
          <a:p>
            <a:pPr>
              <a:defRPr/>
            </a:pPr>
            <a:fld id="{7F98348D-29AB-401E-B734-3355A8172827}"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prstClr val="black"/>
                </a:solidFill>
              </a:defRPr>
            </a:lvl1pPr>
          </a:lstStyle>
          <a:p>
            <a:pPr>
              <a:defRPr/>
            </a:pPr>
            <a:fld id="{3D54BDCC-43F0-4786-91FB-32ADED2FBF52}" type="datetimeFigureOut">
              <a:rPr lang="en-GB"/>
              <a:pPr>
                <a:defRPr/>
              </a:pPr>
              <a:t>06/11/2017</a:t>
            </a:fld>
            <a:endParaRPr lang="en-GB"/>
          </a:p>
        </p:txBody>
      </p:sp>
      <p:sp>
        <p:nvSpPr>
          <p:cNvPr id="6" name="Footer Placeholder 5"/>
          <p:cNvSpPr>
            <a:spLocks noGrp="1"/>
          </p:cNvSpPr>
          <p:nvPr>
            <p:ph type="ftr" sz="quarter" idx="11"/>
          </p:nvPr>
        </p:nvSpPr>
        <p:spPr/>
        <p:txBody>
          <a:bodyPr/>
          <a:lstStyle>
            <a:lvl1pPr>
              <a:defRPr>
                <a:solidFill>
                  <a:prstClr val="black"/>
                </a:solidFill>
              </a:defRPr>
            </a:lvl1pPr>
          </a:lstStyle>
          <a:p>
            <a:pPr>
              <a:defRPr/>
            </a:pPr>
            <a:endParaRPr lang="en-GB"/>
          </a:p>
        </p:txBody>
      </p:sp>
      <p:sp>
        <p:nvSpPr>
          <p:cNvPr id="7" name="Slide Number Placeholder 6"/>
          <p:cNvSpPr>
            <a:spLocks noGrp="1"/>
          </p:cNvSpPr>
          <p:nvPr>
            <p:ph type="sldNum" sz="quarter" idx="12"/>
          </p:nvPr>
        </p:nvSpPr>
        <p:spPr/>
        <p:txBody>
          <a:bodyPr/>
          <a:lstStyle>
            <a:lvl1pPr>
              <a:defRPr>
                <a:solidFill>
                  <a:prstClr val="black"/>
                </a:solidFill>
              </a:defRPr>
            </a:lvl1pPr>
          </a:lstStyle>
          <a:p>
            <a:pPr>
              <a:defRPr/>
            </a:pPr>
            <a:fld id="{94B3C4BE-13C3-4474-8311-DD57BB842B89}"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prstClr val="black"/>
                </a:solidFill>
              </a:defRPr>
            </a:lvl1pPr>
          </a:lstStyle>
          <a:p>
            <a:pPr>
              <a:defRPr/>
            </a:pPr>
            <a:fld id="{D87E5AC6-1E21-457D-AAF7-FA9499C06C75}" type="datetimeFigureOut">
              <a:rPr lang="en-GB"/>
              <a:pPr>
                <a:defRPr/>
              </a:pPr>
              <a:t>06/11/2017</a:t>
            </a:fld>
            <a:endParaRPr lang="en-GB"/>
          </a:p>
        </p:txBody>
      </p:sp>
      <p:sp>
        <p:nvSpPr>
          <p:cNvPr id="6" name="Footer Placeholder 5"/>
          <p:cNvSpPr>
            <a:spLocks noGrp="1"/>
          </p:cNvSpPr>
          <p:nvPr>
            <p:ph type="ftr" sz="quarter" idx="11"/>
          </p:nvPr>
        </p:nvSpPr>
        <p:spPr/>
        <p:txBody>
          <a:bodyPr/>
          <a:lstStyle>
            <a:lvl1pPr>
              <a:defRPr>
                <a:solidFill>
                  <a:prstClr val="black"/>
                </a:solidFill>
              </a:defRPr>
            </a:lvl1pPr>
          </a:lstStyle>
          <a:p>
            <a:pPr>
              <a:defRPr/>
            </a:pPr>
            <a:endParaRPr lang="en-GB"/>
          </a:p>
        </p:txBody>
      </p:sp>
      <p:sp>
        <p:nvSpPr>
          <p:cNvPr id="7" name="Slide Number Placeholder 6"/>
          <p:cNvSpPr>
            <a:spLocks noGrp="1"/>
          </p:cNvSpPr>
          <p:nvPr>
            <p:ph type="sldNum" sz="quarter" idx="12"/>
          </p:nvPr>
        </p:nvSpPr>
        <p:spPr/>
        <p:txBody>
          <a:bodyPr/>
          <a:lstStyle>
            <a:lvl1pPr>
              <a:defRPr>
                <a:solidFill>
                  <a:prstClr val="black"/>
                </a:solidFill>
              </a:defRPr>
            </a:lvl1pPr>
          </a:lstStyle>
          <a:p>
            <a:pPr>
              <a:defRPr/>
            </a:pPr>
            <a:fld id="{C902BD5D-46D8-444B-A7C2-08BA0CB17DC3}"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solidFill>
                  <a:prstClr val="black"/>
                </a:solidFill>
              </a:defRPr>
            </a:lvl1pPr>
          </a:lstStyle>
          <a:p>
            <a:pPr>
              <a:defRPr/>
            </a:pPr>
            <a:fld id="{E5B353CD-0271-47FE-8DD4-706009D1EFC2}" type="datetimeFigureOut">
              <a:rPr lang="en-GB"/>
              <a:pPr>
                <a:defRPr/>
              </a:pPr>
              <a:t>06/11/2017</a:t>
            </a:fld>
            <a:endParaRPr lang="en-GB"/>
          </a:p>
        </p:txBody>
      </p:sp>
      <p:sp>
        <p:nvSpPr>
          <p:cNvPr id="5" name="Footer Placeholder 4"/>
          <p:cNvSpPr>
            <a:spLocks noGrp="1"/>
          </p:cNvSpPr>
          <p:nvPr>
            <p:ph type="ftr" sz="quarter" idx="11"/>
          </p:nvPr>
        </p:nvSpPr>
        <p:spPr/>
        <p:txBody>
          <a:bodyPr/>
          <a:lstStyle>
            <a:lvl1pPr>
              <a:defRPr>
                <a:solidFill>
                  <a:prstClr val="black"/>
                </a:solidFill>
              </a:defRPr>
            </a:lvl1pPr>
          </a:lstStyle>
          <a:p>
            <a:pPr>
              <a:defRPr/>
            </a:pPr>
            <a:endParaRPr lang="en-GB"/>
          </a:p>
        </p:txBody>
      </p:sp>
      <p:sp>
        <p:nvSpPr>
          <p:cNvPr id="6" name="Slide Number Placeholder 5"/>
          <p:cNvSpPr>
            <a:spLocks noGrp="1"/>
          </p:cNvSpPr>
          <p:nvPr>
            <p:ph type="sldNum" sz="quarter" idx="12"/>
          </p:nvPr>
        </p:nvSpPr>
        <p:spPr/>
        <p:txBody>
          <a:bodyPr/>
          <a:lstStyle>
            <a:lvl1pPr>
              <a:defRPr>
                <a:solidFill>
                  <a:prstClr val="black"/>
                </a:solidFill>
              </a:defRPr>
            </a:lvl1pPr>
          </a:lstStyle>
          <a:p>
            <a:pPr>
              <a:defRPr/>
            </a:pPr>
            <a:fld id="{E7FE3FC9-2925-4966-9B72-3CB90D28CD41}"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solidFill>
                  <a:prstClr val="black"/>
                </a:solidFill>
              </a:defRPr>
            </a:lvl1pPr>
          </a:lstStyle>
          <a:p>
            <a:pPr>
              <a:defRPr/>
            </a:pPr>
            <a:fld id="{6FCD4AFC-07B8-410F-B918-7D3DF98942D0}" type="datetimeFigureOut">
              <a:rPr lang="en-GB"/>
              <a:pPr>
                <a:defRPr/>
              </a:pPr>
              <a:t>06/11/2017</a:t>
            </a:fld>
            <a:endParaRPr lang="en-GB"/>
          </a:p>
        </p:txBody>
      </p:sp>
      <p:sp>
        <p:nvSpPr>
          <p:cNvPr id="5" name="Footer Placeholder 4"/>
          <p:cNvSpPr>
            <a:spLocks noGrp="1"/>
          </p:cNvSpPr>
          <p:nvPr>
            <p:ph type="ftr" sz="quarter" idx="11"/>
          </p:nvPr>
        </p:nvSpPr>
        <p:spPr/>
        <p:txBody>
          <a:bodyPr/>
          <a:lstStyle>
            <a:lvl1pPr>
              <a:defRPr>
                <a:solidFill>
                  <a:prstClr val="black"/>
                </a:solidFill>
              </a:defRPr>
            </a:lvl1pPr>
          </a:lstStyle>
          <a:p>
            <a:pPr>
              <a:defRPr/>
            </a:pPr>
            <a:endParaRPr lang="en-GB"/>
          </a:p>
        </p:txBody>
      </p:sp>
      <p:sp>
        <p:nvSpPr>
          <p:cNvPr id="6" name="Slide Number Placeholder 5"/>
          <p:cNvSpPr>
            <a:spLocks noGrp="1"/>
          </p:cNvSpPr>
          <p:nvPr>
            <p:ph type="sldNum" sz="quarter" idx="12"/>
          </p:nvPr>
        </p:nvSpPr>
        <p:spPr/>
        <p:txBody>
          <a:bodyPr/>
          <a:lstStyle>
            <a:lvl1pPr>
              <a:defRPr>
                <a:solidFill>
                  <a:prstClr val="black"/>
                </a:solidFill>
              </a:defRPr>
            </a:lvl1pPr>
          </a:lstStyle>
          <a:p>
            <a:pPr>
              <a:defRPr/>
            </a:pPr>
            <a:fld id="{2F0183DD-C80E-4ABB-A2B5-5526E47C7074}"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Footer Placeholder 4"/>
          <p:cNvSpPr>
            <a:spLocks noGrp="1"/>
          </p:cNvSpPr>
          <p:nvPr>
            <p:ph type="ftr" sz="quarter" idx="10"/>
          </p:nvPr>
        </p:nvSpPr>
        <p:spPr>
          <a:xfrm>
            <a:off x="4038600" y="6356350"/>
            <a:ext cx="4114800" cy="365125"/>
          </a:xfrm>
        </p:spPr>
        <p:txBody>
          <a:bodyPr/>
          <a:lstStyle>
            <a:lvl1pPr>
              <a:defRPr>
                <a:solidFill>
                  <a:prstClr val="black"/>
                </a:solidFill>
              </a:defRPr>
            </a:lvl1pPr>
          </a:lstStyle>
          <a:p>
            <a:pPr>
              <a:defRPr/>
            </a:pPr>
            <a:endParaRPr lang="en-GB"/>
          </a:p>
        </p:txBody>
      </p:sp>
      <p:sp>
        <p:nvSpPr>
          <p:cNvPr id="4" name="Slide Number Placeholder 5"/>
          <p:cNvSpPr>
            <a:spLocks noGrp="1"/>
          </p:cNvSpPr>
          <p:nvPr>
            <p:ph type="sldNum" sz="quarter" idx="11"/>
          </p:nvPr>
        </p:nvSpPr>
        <p:spPr>
          <a:xfrm>
            <a:off x="8610600" y="6356350"/>
            <a:ext cx="2743200" cy="365125"/>
          </a:xfrm>
        </p:spPr>
        <p:txBody>
          <a:bodyPr/>
          <a:lstStyle>
            <a:lvl1pPr>
              <a:defRPr>
                <a:solidFill>
                  <a:prstClr val="black"/>
                </a:solidFill>
              </a:defRPr>
            </a:lvl1pPr>
          </a:lstStyle>
          <a:p>
            <a:pPr>
              <a:defRPr/>
            </a:pPr>
            <a:fld id="{4F50DE3D-2659-48E4-B08B-1E0C1D819551}"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49"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49" y="4589465"/>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2E29749D-EB70-42D1-9538-10684BA483AB}" type="datetimeFigureOut">
              <a:rPr lang="en-GB"/>
              <a:pPr>
                <a:defRPr/>
              </a:pPr>
              <a:t>06/11/2017</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CA075923-7417-48CA-8E38-B76F8E8AD7B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F4FED909-433E-4FD7-AB47-320E3C647D11}" type="datetimeFigureOut">
              <a:rPr lang="en-GB"/>
              <a:pPr>
                <a:defRPr/>
              </a:pPr>
              <a:t>06/11/2017</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BC7C070F-7754-414E-A0DD-63E11537523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219D2C23-5FD5-4FAB-AADE-71008850DB9C}" type="datetimeFigureOut">
              <a:rPr lang="en-GB"/>
              <a:pPr>
                <a:defRPr/>
              </a:pPr>
              <a:t>06/11/2017</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631711F8-4814-4014-BB3C-C1E7DB5EF91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1F9E55E0-B2DD-472D-94C8-CE6EB630943E}" type="datetimeFigureOut">
              <a:rPr lang="en-GB"/>
              <a:pPr>
                <a:defRPr/>
              </a:pPr>
              <a:t>06/11/2017</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CC397BB4-2A1E-48C6-AAD0-EED8DCF957E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557F2B72-432C-488C-8558-EFC63D8D0088}" type="datetimeFigureOut">
              <a:rPr lang="en-GB"/>
              <a:pPr>
                <a:defRPr/>
              </a:pPr>
              <a:t>06/11/2017</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651FCE2E-195F-441E-B57C-D8B74B3DFBE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C947B5D7-1365-4859-95D3-5B047093F5DE}" type="datetimeFigureOut">
              <a:rPr lang="en-GB"/>
              <a:pPr>
                <a:defRPr/>
              </a:pPr>
              <a:t>06/11/2017</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84EEDF76-8C12-432F-A7F4-BE897D3681D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0B3D82B4-090A-4EB6-A3F3-CE1A37C83776}" type="datetimeFigureOut">
              <a:rPr lang="en-GB"/>
              <a:pPr>
                <a:defRPr/>
              </a:pPr>
              <a:t>06/11/2017</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sz="1800">
                <a:solidFill>
                  <a:prstClr val="black"/>
                </a:solidFill>
                <a:latin typeface="+mn-lt"/>
                <a:cs typeface="+mn-cs"/>
              </a:defRPr>
            </a:lvl1pPr>
          </a:lstStyle>
          <a:p>
            <a:pPr>
              <a:defRPr/>
            </a:pPr>
            <a:fld id="{1740E0DF-01E3-4855-9766-DDD24086256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2.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50195"/>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1593850" y="0"/>
            <a:ext cx="10601325" cy="990600"/>
          </a:xfrm>
          <a:prstGeom prst="rect">
            <a:avLst/>
          </a:prstGeom>
          <a:solidFill>
            <a:srgbClr val="C1E6E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solidFill>
                <a:prstClr val="white"/>
              </a:solidFill>
            </a:endParaRPr>
          </a:p>
        </p:txBody>
      </p:sp>
      <p:pic>
        <p:nvPicPr>
          <p:cNvPr id="1027" name="Picture 6"/>
          <p:cNvPicPr>
            <a:picLocks noChangeAspect="1"/>
          </p:cNvPicPr>
          <p:nvPr userDrawn="1"/>
        </p:nvPicPr>
        <p:blipFill>
          <a:blip r:embed="rId18" cstate="print"/>
          <a:srcRect l="426" r="1968"/>
          <a:stretch>
            <a:fillRect/>
          </a:stretch>
        </p:blipFill>
        <p:spPr bwMode="auto">
          <a:xfrm>
            <a:off x="1588" y="0"/>
            <a:ext cx="1525587" cy="990600"/>
          </a:xfrm>
          <a:prstGeom prst="rect">
            <a:avLst/>
          </a:prstGeom>
          <a:noFill/>
          <a:ln w="9525">
            <a:noFill/>
            <a:miter lim="800000"/>
            <a:headEnd/>
            <a:tailEnd/>
          </a:ln>
        </p:spPr>
      </p:pic>
      <p:pic>
        <p:nvPicPr>
          <p:cNvPr id="1028" name="Picture 1"/>
          <p:cNvPicPr>
            <a:picLocks noChangeAspect="1"/>
          </p:cNvPicPr>
          <p:nvPr userDrawn="1"/>
        </p:nvPicPr>
        <p:blipFill>
          <a:blip r:embed="rId19" cstate="print"/>
          <a:srcRect/>
          <a:stretch>
            <a:fillRect/>
          </a:stretch>
        </p:blipFill>
        <p:spPr bwMode="auto">
          <a:xfrm>
            <a:off x="10460038" y="6010275"/>
            <a:ext cx="1577975" cy="7350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8435" name="Text Placeholder 2"/>
          <p:cNvSpPr>
            <a:spLocks noGrp="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E74B536-875A-45BA-88AB-AA6A78A5E59F}" type="datetimeFigureOut">
              <a:rPr lang="en-GB"/>
              <a:pPr>
                <a:defRPr/>
              </a:pPr>
              <a:t>06/11/2017</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6B2034B-242C-4E7A-8A7D-6F6CF0A6E9CE}" type="slidenum">
              <a:rPr lang="en-GB"/>
              <a:pPr>
                <a:defRPr/>
              </a:pPr>
              <a:t>‹#›</a:t>
            </a:fld>
            <a:endParaRPr lang="en-GB"/>
          </a:p>
        </p:txBody>
      </p:sp>
      <p:sp>
        <p:nvSpPr>
          <p:cNvPr id="7" name="Rectangle 6"/>
          <p:cNvSpPr/>
          <p:nvPr userDrawn="1"/>
        </p:nvSpPr>
        <p:spPr>
          <a:xfrm>
            <a:off x="1593850" y="0"/>
            <a:ext cx="10601325" cy="990600"/>
          </a:xfrm>
          <a:prstGeom prst="rect">
            <a:avLst/>
          </a:prstGeom>
          <a:solidFill>
            <a:srgbClr val="C1E6E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800">
              <a:solidFill>
                <a:prstClr val="white"/>
              </a:solidFill>
            </a:endParaRPr>
          </a:p>
        </p:txBody>
      </p:sp>
      <p:pic>
        <p:nvPicPr>
          <p:cNvPr id="18440" name="Picture 7"/>
          <p:cNvPicPr>
            <a:picLocks noChangeAspect="1"/>
          </p:cNvPicPr>
          <p:nvPr userDrawn="1"/>
        </p:nvPicPr>
        <p:blipFill>
          <a:blip r:embed="rId14" cstate="print"/>
          <a:srcRect l="426" r="1968"/>
          <a:stretch>
            <a:fillRect/>
          </a:stretch>
        </p:blipFill>
        <p:spPr bwMode="auto">
          <a:xfrm>
            <a:off x="1588" y="0"/>
            <a:ext cx="1525587" cy="990600"/>
          </a:xfrm>
          <a:prstGeom prst="rect">
            <a:avLst/>
          </a:prstGeom>
          <a:noFill/>
          <a:ln w="9525">
            <a:noFill/>
            <a:miter lim="800000"/>
            <a:headEnd/>
            <a:tailEnd/>
          </a:ln>
        </p:spPr>
      </p:pic>
      <p:pic>
        <p:nvPicPr>
          <p:cNvPr id="18441" name="Picture 9"/>
          <p:cNvPicPr>
            <a:picLocks noChangeAspect="1"/>
          </p:cNvPicPr>
          <p:nvPr userDrawn="1"/>
        </p:nvPicPr>
        <p:blipFill>
          <a:blip r:embed="rId15" cstate="print"/>
          <a:srcRect/>
          <a:stretch>
            <a:fillRect/>
          </a:stretch>
        </p:blipFill>
        <p:spPr bwMode="auto">
          <a:xfrm>
            <a:off x="10460038" y="6010275"/>
            <a:ext cx="1577975" cy="7350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270000" y="1322388"/>
            <a:ext cx="9613900" cy="3046988"/>
          </a:xfrm>
          <a:prstGeom prst="rect">
            <a:avLst/>
          </a:prstGeom>
          <a:noFill/>
          <a:ln w="9525">
            <a:noFill/>
            <a:miter lim="800000"/>
            <a:headEnd/>
            <a:tailEnd/>
          </a:ln>
        </p:spPr>
        <p:txBody>
          <a:bodyPr wrap="square">
            <a:spAutoFit/>
          </a:bodyPr>
          <a:lstStyle/>
          <a:p>
            <a:pPr algn="ctr"/>
            <a:r>
              <a:rPr lang="en-GB" altLang="en-US" sz="3600" b="1" dirty="0">
                <a:solidFill>
                  <a:srgbClr val="9900FF"/>
                </a:solidFill>
                <a:latin typeface="Calibri" pitchFamily="34" charset="0"/>
              </a:rPr>
              <a:t>The Challenges in Establishing a level playing field for ALL children and Young People</a:t>
            </a:r>
          </a:p>
          <a:p>
            <a:pPr algn="ctr"/>
            <a:endParaRPr lang="en-GB" altLang="en-US" sz="4000" b="1" dirty="0">
              <a:solidFill>
                <a:srgbClr val="9900FF"/>
              </a:solidFill>
              <a:latin typeface="Calibri" pitchFamily="34" charset="0"/>
            </a:endParaRPr>
          </a:p>
          <a:p>
            <a:pPr algn="ctr"/>
            <a:r>
              <a:rPr lang="en-GB" altLang="en-US" sz="4000" b="1" dirty="0">
                <a:solidFill>
                  <a:srgbClr val="9900FF"/>
                </a:solidFill>
                <a:latin typeface="Calibri" pitchFamily="34" charset="0"/>
              </a:rPr>
              <a:t>Asylum Seekers &amp; Refugees Health Care</a:t>
            </a:r>
          </a:p>
          <a:p>
            <a:pPr algn="ctr"/>
            <a:endParaRPr lang="en-GB" altLang="en-US" sz="4000" b="1" dirty="0">
              <a:solidFill>
                <a:srgbClr val="9900FF"/>
              </a:solidFill>
              <a:latin typeface="Calibri" pitchFamily="34" charset="0"/>
            </a:endParaRPr>
          </a:p>
        </p:txBody>
      </p:sp>
      <p:sp>
        <p:nvSpPr>
          <p:cNvPr id="33794" name="Rectangle 2"/>
          <p:cNvSpPr>
            <a:spLocks noChangeArrowheads="1"/>
          </p:cNvSpPr>
          <p:nvPr/>
        </p:nvSpPr>
        <p:spPr bwMode="auto">
          <a:xfrm>
            <a:off x="0" y="3740150"/>
            <a:ext cx="12192000" cy="2923877"/>
          </a:xfrm>
          <a:prstGeom prst="rect">
            <a:avLst/>
          </a:prstGeom>
          <a:noFill/>
          <a:ln w="9525">
            <a:noFill/>
            <a:miter lim="800000"/>
            <a:headEnd/>
            <a:tailEnd/>
          </a:ln>
        </p:spPr>
        <p:txBody>
          <a:bodyPr>
            <a:spAutoFit/>
          </a:bodyPr>
          <a:lstStyle/>
          <a:p>
            <a:pPr algn="ctr"/>
            <a:endParaRPr lang="en-GB" sz="2400" b="1" dirty="0">
              <a:solidFill>
                <a:srgbClr val="9900FF"/>
              </a:solidFill>
            </a:endParaRPr>
          </a:p>
          <a:p>
            <a:pPr algn="ctr"/>
            <a:r>
              <a:rPr lang="en-GB" sz="2400" b="1" dirty="0">
                <a:solidFill>
                  <a:srgbClr val="9900FF"/>
                </a:solidFill>
              </a:rPr>
              <a:t>Ann Forsyth</a:t>
            </a:r>
          </a:p>
          <a:p>
            <a:pPr algn="ctr"/>
            <a:r>
              <a:rPr lang="en-GB" sz="2400" b="1" dirty="0">
                <a:solidFill>
                  <a:srgbClr val="9900FF"/>
                </a:solidFill>
              </a:rPr>
              <a:t>Homelessness &amp; Asylum Service Manager</a:t>
            </a:r>
          </a:p>
          <a:p>
            <a:pPr algn="ctr"/>
            <a:r>
              <a:rPr lang="en-GB" sz="2400" b="1" dirty="0">
                <a:solidFill>
                  <a:srgbClr val="9900FF"/>
                </a:solidFill>
              </a:rPr>
              <a:t>Ann.Forsyth@ggc.scot.nhs.uk</a:t>
            </a:r>
          </a:p>
          <a:p>
            <a:pPr algn="ctr"/>
            <a:r>
              <a:rPr lang="en-GB" sz="2400" b="1" dirty="0">
                <a:solidFill>
                  <a:srgbClr val="9900FF"/>
                </a:solidFill>
              </a:rPr>
              <a:t>0141 553 2801</a:t>
            </a:r>
          </a:p>
          <a:p>
            <a:pPr algn="ctr"/>
            <a:r>
              <a:rPr lang="en-GB" altLang="en-US" sz="3200" dirty="0">
                <a:solidFill>
                  <a:srgbClr val="70439B"/>
                </a:solidFill>
                <a:latin typeface="Calibri" pitchFamily="34" charset="0"/>
              </a:rPr>
              <a:t>Glasgow City Health and Social Care Partnership</a:t>
            </a:r>
          </a:p>
          <a:p>
            <a:pPr algn="ctr"/>
            <a:endParaRPr lang="en-GB" altLang="en-US" sz="3200" dirty="0">
              <a:solidFill>
                <a:srgbClr val="70439B"/>
              </a:solidFill>
              <a:latin typeface="Calibri" pitchFamily="34" charset="0"/>
            </a:endParaRPr>
          </a:p>
        </p:txBody>
      </p:sp>
      <p:cxnSp>
        <p:nvCxnSpPr>
          <p:cNvPr id="5" name="Straight Connector 4"/>
          <p:cNvCxnSpPr/>
          <p:nvPr/>
        </p:nvCxnSpPr>
        <p:spPr>
          <a:xfrm flipV="1">
            <a:off x="1346200" y="4013200"/>
            <a:ext cx="9283700" cy="25400"/>
          </a:xfrm>
          <a:prstGeom prst="line">
            <a:avLst/>
          </a:prstGeom>
          <a:ln w="12700">
            <a:solidFill>
              <a:srgbClr val="70439B"/>
            </a:solidFill>
          </a:ln>
        </p:spPr>
        <p:style>
          <a:lnRef idx="1">
            <a:schemeClr val="accent1"/>
          </a:lnRef>
          <a:fillRef idx="0">
            <a:schemeClr val="accent1"/>
          </a:fillRef>
          <a:effectRef idx="0">
            <a:schemeClr val="accent1"/>
          </a:effectRef>
          <a:fontRef idx="minor">
            <a:schemeClr val="tx1"/>
          </a:fontRef>
        </p:style>
      </p:cxnSp>
      <p:sp>
        <p:nvSpPr>
          <p:cNvPr id="33796" name="Rectangle 5"/>
          <p:cNvSpPr>
            <a:spLocks noChangeArrowheads="1"/>
          </p:cNvSpPr>
          <p:nvPr/>
        </p:nvSpPr>
        <p:spPr bwMode="auto">
          <a:xfrm>
            <a:off x="0" y="6394450"/>
            <a:ext cx="12192000" cy="427038"/>
          </a:xfrm>
          <a:prstGeom prst="rect">
            <a:avLst/>
          </a:prstGeom>
          <a:noFill/>
          <a:ln w="9525">
            <a:noFill/>
            <a:miter lim="800000"/>
            <a:headEnd/>
            <a:tailEnd/>
          </a:ln>
        </p:spPr>
        <p:txBody>
          <a:bodyPr>
            <a:spAutoFit/>
          </a:bodyPr>
          <a:lstStyle/>
          <a:p>
            <a:r>
              <a:rPr lang="en-US" altLang="en-US" sz="2200" dirty="0">
                <a:solidFill>
                  <a:srgbClr val="70439B"/>
                </a:solidFill>
                <a:latin typeface="Calibri" pitchFamily="34" charset="0"/>
              </a:rPr>
              <a:t>Nov</a:t>
            </a:r>
            <a:r>
              <a:rPr lang="en-GB" altLang="en-US" sz="2200" dirty="0">
                <a:solidFill>
                  <a:srgbClr val="70439B"/>
                </a:solidFill>
                <a:latin typeface="Calibri" pitchFamily="34" charset="0"/>
              </a:rPr>
              <a:t> 201</a:t>
            </a:r>
            <a:r>
              <a:rPr lang="en-US" altLang="en-US" sz="2200" dirty="0">
                <a:solidFill>
                  <a:srgbClr val="70439B"/>
                </a:solidFill>
                <a:latin typeface="Calibri" pitchFamily="34" charset="0"/>
              </a:rPr>
              <a:t>7</a:t>
            </a:r>
            <a:endParaRPr lang="en-GB" altLang="en-US" sz="2200" dirty="0">
              <a:solidFill>
                <a:srgbClr val="70439B"/>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609600" y="0"/>
            <a:ext cx="10972800" cy="965200"/>
          </a:xfrm>
        </p:spPr>
        <p:txBody>
          <a:bodyPr/>
          <a:lstStyle/>
          <a:p>
            <a:r>
              <a:rPr lang="en-US" i="1" dirty="0">
                <a:solidFill>
                  <a:srgbClr val="9900FF"/>
                </a:solidFill>
              </a:rPr>
              <a:t>GOOD PRACTICE</a:t>
            </a:r>
            <a:endParaRPr lang="en-GB" i="1" dirty="0">
              <a:solidFill>
                <a:srgbClr val="9900FF"/>
              </a:solidFill>
            </a:endParaRPr>
          </a:p>
        </p:txBody>
      </p:sp>
      <p:sp>
        <p:nvSpPr>
          <p:cNvPr id="187395" name="Rectangle 3"/>
          <p:cNvSpPr>
            <a:spLocks noGrp="1" noChangeArrowheads="1"/>
          </p:cNvSpPr>
          <p:nvPr>
            <p:ph type="body" idx="1"/>
          </p:nvPr>
        </p:nvSpPr>
        <p:spPr>
          <a:xfrm>
            <a:off x="609600" y="1079500"/>
            <a:ext cx="10972800" cy="5046663"/>
          </a:xfrm>
        </p:spPr>
        <p:txBody>
          <a:bodyPr/>
          <a:lstStyle/>
          <a:p>
            <a:pPr>
              <a:lnSpc>
                <a:spcPct val="90000"/>
              </a:lnSpc>
            </a:pPr>
            <a:r>
              <a:rPr lang="en-GB" sz="2400" dirty="0"/>
              <a:t>Understand rights and entitlements – services aware of needs and therefore can better meet needs.</a:t>
            </a:r>
            <a:endParaRPr lang="en-US" sz="2400" dirty="0"/>
          </a:p>
          <a:p>
            <a:pPr>
              <a:lnSpc>
                <a:spcPct val="90000"/>
              </a:lnSpc>
            </a:pPr>
            <a:r>
              <a:rPr lang="en-US" sz="2400" dirty="0"/>
              <a:t>Explain the basics such as the appointment system, waiting lists, the complaints procedure and referrals to other agencies.</a:t>
            </a:r>
          </a:p>
          <a:p>
            <a:pPr>
              <a:lnSpc>
                <a:spcPct val="90000"/>
              </a:lnSpc>
            </a:pPr>
            <a:r>
              <a:rPr lang="en-US" sz="2400" dirty="0"/>
              <a:t>Wherever possible use a trained interpreter. </a:t>
            </a:r>
            <a:r>
              <a:rPr lang="en-US" sz="2000" dirty="0"/>
              <a:t>TRY NOT TO USE FAMILY AS INTEPRETERS.</a:t>
            </a:r>
          </a:p>
          <a:p>
            <a:pPr>
              <a:lnSpc>
                <a:spcPct val="90000"/>
              </a:lnSpc>
            </a:pPr>
            <a:r>
              <a:rPr lang="en-US" sz="2400" dirty="0"/>
              <a:t>Respect and consider cultural issues between individuals.</a:t>
            </a:r>
          </a:p>
          <a:p>
            <a:pPr>
              <a:lnSpc>
                <a:spcPct val="90000"/>
              </a:lnSpc>
            </a:pPr>
            <a:r>
              <a:rPr lang="en-US" sz="2400" dirty="0"/>
              <a:t>Ensure that wherever possible patients are seen by the professionals of the same gender.</a:t>
            </a:r>
          </a:p>
          <a:p>
            <a:pPr>
              <a:lnSpc>
                <a:spcPct val="90000"/>
              </a:lnSpc>
            </a:pPr>
            <a:r>
              <a:rPr lang="en-US" sz="2400" dirty="0"/>
              <a:t>Strengthen networks with other Refugee support agencies and LA support providers.</a:t>
            </a:r>
          </a:p>
          <a:p>
            <a:pPr>
              <a:lnSpc>
                <a:spcPct val="90000"/>
              </a:lnSpc>
            </a:pPr>
            <a:r>
              <a:rPr lang="en-US" sz="2400" dirty="0"/>
              <a:t>Identify vulnerable populations sub groups e.g. children, women</a:t>
            </a:r>
          </a:p>
          <a:p>
            <a:pPr>
              <a:lnSpc>
                <a:spcPct val="90000"/>
              </a:lnSpc>
            </a:pPr>
            <a:r>
              <a:rPr lang="en-US" sz="2400" dirty="0"/>
              <a:t>Remember different cultures often have different attitudes towards health, illness and medical treatments.</a:t>
            </a:r>
          </a:p>
          <a:p>
            <a:pPr>
              <a:lnSpc>
                <a:spcPct val="90000"/>
              </a:lnSpc>
              <a:buFontTx/>
              <a:buNone/>
            </a:pPr>
            <a:endParaRPr lang="en-US" sz="2000" dirty="0"/>
          </a:p>
        </p:txBody>
      </p:sp>
      <p:sp>
        <p:nvSpPr>
          <p:cNvPr id="187396" name="Rectangle 4"/>
          <p:cNvSpPr>
            <a:spLocks noChangeArrowheads="1"/>
          </p:cNvSpPr>
          <p:nvPr/>
        </p:nvSpPr>
        <p:spPr bwMode="auto">
          <a:xfrm>
            <a:off x="527051" y="6311900"/>
            <a:ext cx="7705186" cy="338554"/>
          </a:xfrm>
          <a:prstGeom prst="rect">
            <a:avLst/>
          </a:prstGeom>
          <a:noFill/>
          <a:ln w="9525">
            <a:noFill/>
            <a:miter lim="800000"/>
            <a:headEnd/>
            <a:tailEnd/>
          </a:ln>
          <a:effectLst/>
        </p:spPr>
        <p:txBody>
          <a:bodyPr wrap="square">
            <a:spAutoFit/>
          </a:bodyPr>
          <a:lstStyle/>
          <a:p>
            <a:pPr eaLnBrk="0" hangingPunct="0">
              <a:lnSpc>
                <a:spcPct val="80000"/>
              </a:lnSpc>
              <a:spcBef>
                <a:spcPct val="20000"/>
              </a:spcBef>
            </a:pPr>
            <a:r>
              <a:rPr lang="en-GB" b="1" dirty="0">
                <a:solidFill>
                  <a:srgbClr val="9900FF"/>
                </a:solidFill>
              </a:rPr>
              <a:t>DON’T ASSUME THAT WHAT YOU </a:t>
            </a:r>
            <a:r>
              <a:rPr lang="en-GB" b="1" u="sng" dirty="0">
                <a:solidFill>
                  <a:srgbClr val="9900FF"/>
                </a:solidFill>
              </a:rPr>
              <a:t>DO</a:t>
            </a:r>
            <a:r>
              <a:rPr lang="en-GB" b="1" dirty="0">
                <a:solidFill>
                  <a:srgbClr val="9900FF"/>
                </a:solidFill>
              </a:rPr>
              <a:t> IS BEST. ALWAYS ASK!</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idx="4294967295"/>
          </p:nvPr>
        </p:nvSpPr>
        <p:spPr/>
        <p:txBody>
          <a:bodyPr/>
          <a:lstStyle/>
          <a:p>
            <a:endParaRPr lang="en-GB"/>
          </a:p>
        </p:txBody>
      </p:sp>
      <p:sp>
        <p:nvSpPr>
          <p:cNvPr id="106498" name="Rectangle 3"/>
          <p:cNvSpPr>
            <a:spLocks noGrp="1"/>
          </p:cNvSpPr>
          <p:nvPr>
            <p:ph type="body" idx="4294967295"/>
          </p:nvPr>
        </p:nvSpPr>
        <p:spPr/>
        <p:txBody>
          <a:bodyPr/>
          <a:lstStyle/>
          <a:p>
            <a:pPr algn="ctr">
              <a:buFont typeface="Arial" charset="0"/>
              <a:buNone/>
            </a:pPr>
            <a:endParaRPr lang="en-GB" sz="5400" dirty="0">
              <a:solidFill>
                <a:srgbClr val="000000"/>
              </a:solidFill>
            </a:endParaRPr>
          </a:p>
          <a:p>
            <a:pPr algn="ctr">
              <a:buFont typeface="Arial" charset="0"/>
              <a:buNone/>
            </a:pPr>
            <a:r>
              <a:rPr lang="en-GB" sz="8000" dirty="0">
                <a:solidFill>
                  <a:srgbClr val="9900FF"/>
                </a:solidFill>
              </a:rPr>
              <a:t>Thank you</a:t>
            </a:r>
          </a:p>
          <a:p>
            <a:pPr algn="ctr" eaLnBrk="1" hangingPunct="1">
              <a:spcBef>
                <a:spcPct val="0"/>
              </a:spcBef>
              <a:buFont typeface="Arial" charset="0"/>
              <a:buNone/>
            </a:pPr>
            <a:endParaRPr lang="en-GB" b="1" dirty="0">
              <a:solidFill>
                <a:schemeClr val="accent2"/>
              </a:solidFill>
            </a:endParaRPr>
          </a:p>
          <a:p>
            <a:pPr algn="ctr" eaLnBrk="1" hangingPunct="1">
              <a:spcBef>
                <a:spcPct val="0"/>
              </a:spcBef>
              <a:buFont typeface="Arial" charset="0"/>
              <a:buNone/>
            </a:pPr>
            <a:r>
              <a:rPr lang="en-GB" b="1" dirty="0"/>
              <a:t>Ann.Forsyth@ggc.scot.nhs.uk</a:t>
            </a:r>
          </a:p>
          <a:p>
            <a:pPr algn="ctr">
              <a:buFont typeface="Arial" charset="0"/>
              <a:buNone/>
            </a:pPr>
            <a:endParaRPr lang="en-GB" sz="8000" dirty="0">
              <a:solidFill>
                <a:srgbClr val="80008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a:xfrm>
            <a:off x="609600" y="0"/>
            <a:ext cx="10972800" cy="1192213"/>
          </a:xfrm>
        </p:spPr>
        <p:txBody>
          <a:bodyPr/>
          <a:lstStyle/>
          <a:p>
            <a:r>
              <a:rPr lang="en-GB">
                <a:solidFill>
                  <a:srgbClr val="9900FF"/>
                </a:solidFill>
              </a:rPr>
              <a:t>Aim</a:t>
            </a:r>
          </a:p>
        </p:txBody>
      </p:sp>
      <p:sp>
        <p:nvSpPr>
          <p:cNvPr id="35842" name="Rectangle 3"/>
          <p:cNvSpPr>
            <a:spLocks noGrp="1"/>
          </p:cNvSpPr>
          <p:nvPr>
            <p:ph type="body" idx="4294967295"/>
          </p:nvPr>
        </p:nvSpPr>
        <p:spPr>
          <a:xfrm>
            <a:off x="609600" y="1206500"/>
            <a:ext cx="10972800" cy="4919663"/>
          </a:xfrm>
        </p:spPr>
        <p:txBody>
          <a:bodyPr/>
          <a:lstStyle/>
          <a:p>
            <a:r>
              <a:rPr lang="en-GB" sz="2800" dirty="0"/>
              <a:t>Increase understanding of NHS Scotland response to meeting the needs of Asylum Seekers and Refugee’s.</a:t>
            </a:r>
          </a:p>
          <a:p>
            <a:endParaRPr lang="en-GB" sz="2800" dirty="0"/>
          </a:p>
          <a:p>
            <a:r>
              <a:rPr lang="en-GB" sz="2800" dirty="0"/>
              <a:t>Provide and overview of how NHSGGC and Glasgow City HSCP have responded to meeting the challenges of meeting the needs of Children and Young People Seeking Asylum and those who are refugee’s .</a:t>
            </a:r>
          </a:p>
          <a:p>
            <a:pPr>
              <a:buNone/>
            </a:pPr>
            <a:endParaRPr lang="en-GB" sz="2800" dirty="0"/>
          </a:p>
          <a:p>
            <a:r>
              <a:rPr lang="en-GB" sz="2800" dirty="0"/>
              <a:t>For you to reflect on current practice and experiences of responding or supporting Children </a:t>
            </a:r>
            <a:r>
              <a:rPr lang="en-GB" sz="2800"/>
              <a:t>and Young </a:t>
            </a:r>
            <a:r>
              <a:rPr lang="en-GB" sz="2800" dirty="0"/>
              <a:t>P</a:t>
            </a:r>
            <a:r>
              <a:rPr lang="en-GB" sz="2800"/>
              <a:t>eople </a:t>
            </a:r>
            <a:r>
              <a:rPr lang="en-GB" sz="2800" dirty="0"/>
              <a:t>Seeking Asylum and those who are refugee’s to access health care.</a:t>
            </a:r>
          </a:p>
          <a:p>
            <a:pPr>
              <a:buNone/>
            </a:pPr>
            <a:endParaRPr lang="en-GB" sz="2800" dirty="0"/>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09600" y="177800"/>
            <a:ext cx="10972800" cy="939800"/>
          </a:xfrm>
        </p:spPr>
        <p:txBody>
          <a:bodyPr/>
          <a:lstStyle/>
          <a:p>
            <a:r>
              <a:rPr lang="en-GB" dirty="0">
                <a:solidFill>
                  <a:srgbClr val="9900FF"/>
                </a:solidFill>
              </a:rPr>
              <a:t>Context / Current Situation</a:t>
            </a:r>
          </a:p>
        </p:txBody>
      </p:sp>
      <p:sp>
        <p:nvSpPr>
          <p:cNvPr id="200707" name="Rectangle 3"/>
          <p:cNvSpPr>
            <a:spLocks noGrp="1" noChangeArrowheads="1"/>
          </p:cNvSpPr>
          <p:nvPr>
            <p:ph type="body" idx="1"/>
          </p:nvPr>
        </p:nvSpPr>
        <p:spPr>
          <a:xfrm>
            <a:off x="304800" y="1124744"/>
            <a:ext cx="11582400" cy="5580856"/>
          </a:xfrm>
        </p:spPr>
        <p:txBody>
          <a:bodyPr/>
          <a:lstStyle/>
          <a:p>
            <a:pPr>
              <a:buFontTx/>
              <a:buNone/>
            </a:pPr>
            <a:r>
              <a:rPr lang="en-GB" sz="2800" b="1" dirty="0">
                <a:solidFill>
                  <a:srgbClr val="9900FF"/>
                </a:solidFill>
              </a:rPr>
              <a:t>World Context – 2015 </a:t>
            </a:r>
            <a:r>
              <a:rPr lang="en-GB" sz="2800" dirty="0">
                <a:solidFill>
                  <a:srgbClr val="9900FF"/>
                </a:solidFill>
              </a:rPr>
              <a:t>(UNHCR)</a:t>
            </a:r>
          </a:p>
          <a:p>
            <a:pPr>
              <a:buFontTx/>
              <a:buNone/>
            </a:pPr>
            <a:r>
              <a:rPr lang="en-GB" sz="2400" dirty="0">
                <a:solidFill>
                  <a:schemeClr val="tx2"/>
                </a:solidFill>
              </a:rPr>
              <a:t>65.6m displaced (40.3m internally)</a:t>
            </a:r>
          </a:p>
          <a:p>
            <a:pPr>
              <a:buFontTx/>
              <a:buNone/>
            </a:pPr>
            <a:r>
              <a:rPr lang="en-GB" sz="2400" dirty="0">
                <a:solidFill>
                  <a:schemeClr val="tx2"/>
                </a:solidFill>
              </a:rPr>
              <a:t>28,300 per day on average leaving their home (20 per min)</a:t>
            </a:r>
          </a:p>
          <a:p>
            <a:pPr>
              <a:buNone/>
            </a:pPr>
            <a:r>
              <a:rPr lang="en-GB" sz="2400" dirty="0">
                <a:solidFill>
                  <a:schemeClr val="tx2"/>
                </a:solidFill>
              </a:rPr>
              <a:t>Over half under 18 years of age</a:t>
            </a:r>
          </a:p>
          <a:p>
            <a:pPr>
              <a:buNone/>
            </a:pPr>
            <a:r>
              <a:rPr lang="en-GB" sz="2400" dirty="0">
                <a:solidFill>
                  <a:schemeClr val="tx2"/>
                </a:solidFill>
              </a:rPr>
              <a:t>75,000 Unaccompanied or separated Children </a:t>
            </a:r>
          </a:p>
          <a:p>
            <a:pPr>
              <a:buFontTx/>
              <a:buNone/>
            </a:pPr>
            <a:r>
              <a:rPr lang="en-GB" sz="2400" dirty="0">
                <a:solidFill>
                  <a:schemeClr val="tx2"/>
                </a:solidFill>
              </a:rPr>
              <a:t>85% Displaced in developing countries</a:t>
            </a:r>
          </a:p>
          <a:p>
            <a:pPr>
              <a:buFontTx/>
              <a:buNone/>
            </a:pPr>
            <a:r>
              <a:rPr lang="en-GB" sz="2400" dirty="0">
                <a:solidFill>
                  <a:schemeClr val="tx2"/>
                </a:solidFill>
              </a:rPr>
              <a:t>55% from 3 countries – Syria, Afghanistan &amp; South Sudan</a:t>
            </a:r>
          </a:p>
          <a:p>
            <a:pPr>
              <a:buFontTx/>
              <a:buNone/>
            </a:pPr>
            <a:r>
              <a:rPr lang="en-GB" sz="2800" b="1" dirty="0">
                <a:solidFill>
                  <a:srgbClr val="9900FF"/>
                </a:solidFill>
              </a:rPr>
              <a:t>UK Mid 2016 </a:t>
            </a:r>
            <a:r>
              <a:rPr lang="en-GB" sz="2800" dirty="0">
                <a:solidFill>
                  <a:srgbClr val="9900FF"/>
                </a:solidFill>
              </a:rPr>
              <a:t>(Home Office)</a:t>
            </a:r>
          </a:p>
          <a:p>
            <a:pPr>
              <a:buFontTx/>
              <a:buNone/>
            </a:pPr>
            <a:r>
              <a:rPr lang="en-GB" sz="2400" dirty="0"/>
              <a:t>36,465 Asylum applications </a:t>
            </a:r>
          </a:p>
          <a:p>
            <a:pPr>
              <a:buFontTx/>
              <a:buNone/>
            </a:pPr>
            <a:r>
              <a:rPr lang="en-GB" sz="2400" dirty="0"/>
              <a:t>around one dependant for every five main applicants.</a:t>
            </a:r>
          </a:p>
          <a:p>
            <a:pPr>
              <a:buFontTx/>
              <a:buNone/>
            </a:pPr>
            <a:r>
              <a:rPr lang="en-GB" sz="2400" dirty="0"/>
              <a:t>38% receive leave to remain</a:t>
            </a:r>
          </a:p>
          <a:p>
            <a:pPr>
              <a:buFontTx/>
              <a:buNone/>
            </a:pPr>
            <a:r>
              <a:rPr lang="en-GB" sz="2400" dirty="0"/>
              <a:t>3,472 Unaccompanied Asylum Seeking Children (UASC) </a:t>
            </a:r>
            <a:endParaRPr lang="en-GB" sz="1400" dirty="0"/>
          </a:p>
          <a:p>
            <a:pPr>
              <a:buFontTx/>
              <a:buNone/>
            </a:pPr>
            <a:endParaRPr lang="en-GB" sz="2000" dirty="0"/>
          </a:p>
          <a:p>
            <a:pPr>
              <a:buFontTx/>
              <a:buNone/>
            </a:pPr>
            <a:r>
              <a:rPr lang="en-GB" sz="2400" dirty="0">
                <a:solidFill>
                  <a:schemeClr val="tx2"/>
                </a:solidFill>
              </a:rPr>
              <a:t>Home Office Schemes – Afghan, Gateway &amp; Syrian</a:t>
            </a:r>
          </a:p>
          <a:p>
            <a:pPr>
              <a:buFontTx/>
              <a:buNone/>
            </a:pPr>
            <a:r>
              <a:rPr lang="en-GB" sz="2400" b="1" dirty="0">
                <a:solidFill>
                  <a:schemeClr val="tx2"/>
                </a:solidFill>
              </a:rPr>
              <a:t> </a:t>
            </a:r>
            <a:endParaRPr lang="en-GB" sz="2400" b="1" dirty="0">
              <a:solidFill>
                <a:schemeClr val="accent2"/>
              </a:solidFill>
            </a:endParaRPr>
          </a:p>
        </p:txBody>
      </p:sp>
      <p:sp>
        <p:nvSpPr>
          <p:cNvPr id="200708" name="Rectangle 4"/>
          <p:cNvSpPr>
            <a:spLocks noChangeArrowheads="1"/>
          </p:cNvSpPr>
          <p:nvPr/>
        </p:nvSpPr>
        <p:spPr bwMode="auto">
          <a:xfrm>
            <a:off x="7797272" y="2057400"/>
            <a:ext cx="4129617" cy="3693096"/>
          </a:xfrm>
          <a:prstGeom prst="rect">
            <a:avLst/>
          </a:prstGeom>
          <a:solidFill>
            <a:schemeClr val="accent1"/>
          </a:solidFill>
          <a:ln w="9525">
            <a:solidFill>
              <a:schemeClr val="tx1"/>
            </a:solidFill>
            <a:miter lim="800000"/>
            <a:headEnd/>
            <a:tailEnd/>
          </a:ln>
          <a:effectLst/>
        </p:spPr>
        <p:txBody>
          <a:bodyPr wrap="none" anchor="ctr"/>
          <a:lstStyle/>
          <a:p>
            <a:pPr algn="ctr"/>
            <a:endParaRPr lang="en-GB" b="1" dirty="0"/>
          </a:p>
          <a:p>
            <a:r>
              <a:rPr lang="en-GB" sz="1000" dirty="0"/>
              <a:t>	</a:t>
            </a:r>
          </a:p>
          <a:p>
            <a:r>
              <a:rPr lang="en-GB" sz="1000" b="1" dirty="0"/>
              <a:t>	</a:t>
            </a:r>
            <a:r>
              <a:rPr lang="en-GB" sz="2400" b="1" dirty="0"/>
              <a:t>Year	Children</a:t>
            </a:r>
          </a:p>
          <a:p>
            <a:r>
              <a:rPr lang="en-GB" sz="1000" b="1" dirty="0"/>
              <a:t>	</a:t>
            </a:r>
            <a:r>
              <a:rPr lang="en-GB" sz="1600" b="1" dirty="0"/>
              <a:t>2013/14 		131</a:t>
            </a:r>
          </a:p>
          <a:p>
            <a:r>
              <a:rPr lang="en-GB" sz="1600" b="1" dirty="0"/>
              <a:t>	2014/15 		91</a:t>
            </a:r>
          </a:p>
          <a:p>
            <a:r>
              <a:rPr lang="en-GB" sz="1600" b="1" dirty="0"/>
              <a:t>	2015/16 		36</a:t>
            </a:r>
          </a:p>
          <a:p>
            <a:r>
              <a:rPr lang="en-GB" sz="1600" b="1" dirty="0"/>
              <a:t>	2016/17 		119</a:t>
            </a:r>
          </a:p>
          <a:p>
            <a:r>
              <a:rPr lang="en-GB" sz="1600" b="1" dirty="0"/>
              <a:t>	2017 /18 </a:t>
            </a:r>
            <a:r>
              <a:rPr lang="en-GB" sz="1400" b="1" dirty="0"/>
              <a:t>(April -Aug) </a:t>
            </a:r>
            <a:r>
              <a:rPr lang="en-GB" sz="1600" b="1" dirty="0"/>
              <a:t>167</a:t>
            </a:r>
          </a:p>
          <a:p>
            <a:pPr algn="ctr"/>
            <a:endParaRPr lang="en-GB" sz="1400" dirty="0"/>
          </a:p>
          <a:p>
            <a:pPr algn="ctr"/>
            <a:r>
              <a:rPr lang="en-GB" b="1" dirty="0"/>
              <a:t>Top countries of origin </a:t>
            </a:r>
          </a:p>
          <a:p>
            <a:pPr algn="ctr"/>
            <a:r>
              <a:rPr lang="en-GB" dirty="0"/>
              <a:t>Iran, Iraq, Sudan, Eritrea, Syria </a:t>
            </a:r>
          </a:p>
          <a:p>
            <a:pPr algn="ctr"/>
            <a:endParaRPr lang="en-GB" sz="1400" dirty="0"/>
          </a:p>
          <a:p>
            <a:pPr algn="ctr"/>
            <a:endParaRPr lang="en-GB"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985433" y="163513"/>
            <a:ext cx="9652000" cy="792162"/>
          </a:xfrm>
        </p:spPr>
        <p:txBody>
          <a:bodyPr/>
          <a:lstStyle/>
          <a:p>
            <a:r>
              <a:rPr lang="en-GB" sz="4000" dirty="0">
                <a:solidFill>
                  <a:srgbClr val="9900FF"/>
                </a:solidFill>
              </a:rPr>
              <a:t>Asylum Seekers &amp; Refugees?</a:t>
            </a:r>
          </a:p>
        </p:txBody>
      </p:sp>
      <p:sp>
        <p:nvSpPr>
          <p:cNvPr id="211971" name="Rectangle 3"/>
          <p:cNvSpPr>
            <a:spLocks noGrp="1" noChangeArrowheads="1"/>
          </p:cNvSpPr>
          <p:nvPr>
            <p:ph type="body" idx="1"/>
          </p:nvPr>
        </p:nvSpPr>
        <p:spPr>
          <a:xfrm>
            <a:off x="609600" y="1130300"/>
            <a:ext cx="10972800" cy="4995863"/>
          </a:xfrm>
        </p:spPr>
        <p:txBody>
          <a:bodyPr/>
          <a:lstStyle/>
          <a:p>
            <a:pPr>
              <a:buNone/>
            </a:pPr>
            <a:r>
              <a:rPr lang="en-GB" sz="2800" dirty="0"/>
              <a:t>Ordinary people in extraordinary circumstances who can be isolated and vulnerable group of people but are resilient, skilled and resourceful</a:t>
            </a:r>
            <a:endParaRPr lang="en-GB" sz="2800" b="1" dirty="0">
              <a:solidFill>
                <a:srgbClr val="9900FF"/>
              </a:solidFill>
            </a:endParaRPr>
          </a:p>
          <a:p>
            <a:pPr algn="ctr">
              <a:buFontTx/>
              <a:buNone/>
            </a:pPr>
            <a:r>
              <a:rPr lang="en-GB" sz="2800" b="1" dirty="0">
                <a:solidFill>
                  <a:srgbClr val="9900FF"/>
                </a:solidFill>
              </a:rPr>
              <a:t>Our Challenge</a:t>
            </a:r>
          </a:p>
          <a:p>
            <a:r>
              <a:rPr lang="en-GB" sz="2400" dirty="0"/>
              <a:t>Recognising our response to the enormity of world event, suffering  and impact of human behaviour on other human beings</a:t>
            </a:r>
          </a:p>
          <a:p>
            <a:r>
              <a:rPr lang="en-GB" sz="2400" dirty="0"/>
              <a:t>Providing safety as they escape persecution, physical and psychological trauma while remain in Asylum system</a:t>
            </a:r>
          </a:p>
          <a:p>
            <a:r>
              <a:rPr lang="en-GB" sz="2400" dirty="0"/>
              <a:t>Providing culturally sensitive health care across the whole system –to reduce impact of social exclusion,  discrimination and ultimately poor health</a:t>
            </a:r>
          </a:p>
          <a:p>
            <a:r>
              <a:rPr lang="en-GB" sz="2400" dirty="0"/>
              <a:t>Challenging as group as hard to predict trends, routing and demographic</a:t>
            </a:r>
          </a:p>
          <a:p>
            <a:r>
              <a:rPr lang="en-GB" sz="2400" dirty="0"/>
              <a:t>Increased numbers in recent years, 4,000 people dispersal throughout city, positive decisions leading to increase in homelessness demand for AS&amp;R</a:t>
            </a:r>
          </a:p>
          <a:p>
            <a:pPr>
              <a:buFontTx/>
              <a:buNone/>
            </a:pPr>
            <a:endParaRPr lang="en-GB" sz="2400" b="1" dirty="0"/>
          </a:p>
        </p:txBody>
      </p:sp>
      <p:sp>
        <p:nvSpPr>
          <p:cNvPr id="211972" name="Rectangle 4"/>
          <p:cNvSpPr>
            <a:spLocks noChangeArrowheads="1"/>
          </p:cNvSpPr>
          <p:nvPr/>
        </p:nvSpPr>
        <p:spPr bwMode="auto">
          <a:xfrm>
            <a:off x="3333751" y="3230564"/>
            <a:ext cx="184731" cy="707886"/>
          </a:xfrm>
          <a:prstGeom prst="rect">
            <a:avLst/>
          </a:prstGeom>
          <a:noFill/>
          <a:ln w="9525">
            <a:noFill/>
            <a:miter lim="800000"/>
            <a:headEnd/>
            <a:tailEnd/>
          </a:ln>
          <a:effectLst/>
        </p:spPr>
        <p:txBody>
          <a:bodyPr wrap="none">
            <a:spAutoFit/>
          </a:bodyPr>
          <a:lstStyle/>
          <a:p>
            <a:endParaRPr lang="en-GB" b="1">
              <a:solidFill>
                <a:srgbClr val="006600"/>
              </a:solidFill>
            </a:endParaRPr>
          </a:p>
          <a:p>
            <a:endParaRPr lang="en-GB" b="1">
              <a:solidFill>
                <a:srgbClr val="00660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609600" y="165100"/>
            <a:ext cx="10972800" cy="1054100"/>
          </a:xfrm>
        </p:spPr>
        <p:txBody>
          <a:bodyPr/>
          <a:lstStyle/>
          <a:p>
            <a:r>
              <a:rPr lang="en-GB" dirty="0">
                <a:solidFill>
                  <a:srgbClr val="9900FF"/>
                </a:solidFill>
              </a:rPr>
              <a:t>Rights &amp; Entitlement of Refugee</a:t>
            </a:r>
          </a:p>
        </p:txBody>
      </p:sp>
      <p:sp>
        <p:nvSpPr>
          <p:cNvPr id="204803" name="Rectangle 3"/>
          <p:cNvSpPr>
            <a:spLocks noGrp="1" noChangeArrowheads="1"/>
          </p:cNvSpPr>
          <p:nvPr>
            <p:ph type="body" idx="1"/>
          </p:nvPr>
        </p:nvSpPr>
        <p:spPr>
          <a:xfrm>
            <a:off x="304800" y="1196976"/>
            <a:ext cx="11582400" cy="5508625"/>
          </a:xfrm>
        </p:spPr>
        <p:txBody>
          <a:bodyPr/>
          <a:lstStyle/>
          <a:p>
            <a:pPr>
              <a:lnSpc>
                <a:spcPct val="80000"/>
              </a:lnSpc>
              <a:spcBef>
                <a:spcPct val="0"/>
              </a:spcBef>
              <a:buFontTx/>
              <a:buNone/>
            </a:pPr>
            <a:r>
              <a:rPr lang="en-GB" sz="2800" b="1" i="1" dirty="0">
                <a:solidFill>
                  <a:srgbClr val="9900FF"/>
                </a:solidFill>
              </a:rPr>
              <a:t>What rights does a refugee have?</a:t>
            </a:r>
            <a:br>
              <a:rPr lang="en-GB" sz="2400" b="1" i="1" dirty="0"/>
            </a:br>
            <a:br>
              <a:rPr lang="en-GB" sz="2400" dirty="0"/>
            </a:br>
            <a:r>
              <a:rPr lang="en-GB" sz="2400" dirty="0"/>
              <a:t>A refugee has the right to safe asylum and should receive the same rights and help as anybody else who is a legal resident. </a:t>
            </a:r>
            <a:br>
              <a:rPr lang="en-GB" sz="2400" dirty="0"/>
            </a:br>
            <a:br>
              <a:rPr lang="en-GB" sz="2400" dirty="0"/>
            </a:br>
            <a:r>
              <a:rPr lang="en-GB" sz="2400" dirty="0"/>
              <a:t>Refugees have basic human and civil rights including the freedom of thought, of movement and freedom from torture and degrading treatment. </a:t>
            </a:r>
            <a:br>
              <a:rPr lang="en-GB" sz="2400" dirty="0"/>
            </a:br>
            <a:br>
              <a:rPr lang="en-GB" sz="2400" dirty="0"/>
            </a:br>
            <a:r>
              <a:rPr lang="en-GB" sz="2400" dirty="0"/>
              <a:t>Economic and social rights apply to refugees as they would apply to any other individuals. </a:t>
            </a:r>
            <a:br>
              <a:rPr lang="en-GB" sz="2400" dirty="0"/>
            </a:br>
            <a:br>
              <a:rPr lang="en-GB" sz="2400" dirty="0"/>
            </a:br>
            <a:r>
              <a:rPr lang="en-GB" sz="2400" dirty="0"/>
              <a:t>Health service will meet needs regardless of decision until person leaves the UK.</a:t>
            </a:r>
          </a:p>
          <a:p>
            <a:pPr>
              <a:lnSpc>
                <a:spcPct val="80000"/>
              </a:lnSpc>
              <a:spcBef>
                <a:spcPct val="0"/>
              </a:spcBef>
              <a:buFontTx/>
              <a:buNone/>
            </a:pPr>
            <a:endParaRPr lang="en-GB" sz="2400" dirty="0"/>
          </a:p>
          <a:p>
            <a:pPr>
              <a:lnSpc>
                <a:spcPct val="80000"/>
              </a:lnSpc>
              <a:spcBef>
                <a:spcPct val="0"/>
              </a:spcBef>
              <a:buFontTx/>
              <a:buNone/>
            </a:pPr>
            <a:r>
              <a:rPr lang="en-GB" sz="2400" dirty="0"/>
              <a:t>     In Scotland all Asylum seekers &amp; refugees regardless of stage in process have full rights and entitlement to NHS Health care regardless of status</a:t>
            </a:r>
          </a:p>
          <a:p>
            <a:pPr>
              <a:lnSpc>
                <a:spcPct val="80000"/>
              </a:lnSpc>
              <a:spcBef>
                <a:spcPct val="0"/>
              </a:spcBef>
              <a:buFontTx/>
              <a:buNone/>
            </a:pPr>
            <a:endParaRPr lang="en-GB" sz="2400" dirty="0"/>
          </a:p>
          <a:p>
            <a:pPr>
              <a:lnSpc>
                <a:spcPct val="80000"/>
              </a:lnSpc>
              <a:spcBef>
                <a:spcPct val="0"/>
              </a:spcBef>
              <a:buFontTx/>
              <a:buNone/>
            </a:pPr>
            <a:br>
              <a:rPr lang="en-GB" sz="2800" dirty="0"/>
            </a:br>
            <a:r>
              <a:rPr lang="en-GB" sz="2800" b="1" dirty="0">
                <a:solidFill>
                  <a:srgbClr val="9900FF"/>
                </a:solidFill>
              </a:rPr>
              <a:t>EVERY REFUGEE SHOULD HAVE ACCESS TO HEALTH CARE.</a:t>
            </a:r>
            <a:endParaRPr lang="en-US" sz="2800" dirty="0">
              <a:solidFill>
                <a:srgbClr val="9900FF"/>
              </a:solidFill>
            </a:endParaRPr>
          </a:p>
          <a:p>
            <a:pPr>
              <a:lnSpc>
                <a:spcPct val="80000"/>
              </a:lnSpc>
              <a:buFontTx/>
              <a:buNone/>
            </a:pPr>
            <a:endParaRPr lang="en-GB" sz="2000" dirty="0">
              <a:solidFill>
                <a:srgbClr val="009900"/>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609600" y="152400"/>
            <a:ext cx="10972800" cy="1028700"/>
          </a:xfrm>
        </p:spPr>
        <p:txBody>
          <a:bodyPr/>
          <a:lstStyle/>
          <a:p>
            <a:r>
              <a:rPr lang="en-GB" dirty="0">
                <a:solidFill>
                  <a:srgbClr val="9900FF"/>
                </a:solidFill>
              </a:rPr>
              <a:t>NHSGGC Aims</a:t>
            </a:r>
          </a:p>
        </p:txBody>
      </p:sp>
      <p:sp>
        <p:nvSpPr>
          <p:cNvPr id="169987" name="Rectangle 3"/>
          <p:cNvSpPr>
            <a:spLocks noGrp="1" noChangeArrowheads="1"/>
          </p:cNvSpPr>
          <p:nvPr>
            <p:ph type="body" idx="1"/>
          </p:nvPr>
        </p:nvSpPr>
        <p:spPr>
          <a:xfrm>
            <a:off x="609600" y="1320800"/>
            <a:ext cx="10972800" cy="4805363"/>
          </a:xfrm>
        </p:spPr>
        <p:txBody>
          <a:bodyPr/>
          <a:lstStyle/>
          <a:p>
            <a:r>
              <a:rPr lang="en-GB" sz="2800" dirty="0"/>
              <a:t>Ensure everyone how uses or works for NHS treated fairly</a:t>
            </a:r>
          </a:p>
          <a:p>
            <a:r>
              <a:rPr lang="en-GB" sz="2800" dirty="0"/>
              <a:t>All services responsible for meeting needs of marginalised groups to tackle inequalities.</a:t>
            </a:r>
          </a:p>
          <a:p>
            <a:r>
              <a:rPr lang="en-GB" sz="2800" dirty="0"/>
              <a:t>To ensure NHSGGC meet needs of asylum seekers and refugees in the local community and work in away to remove discrimination or prejudice response of marginalised groups.</a:t>
            </a:r>
          </a:p>
          <a:p>
            <a:r>
              <a:rPr lang="en-GB" sz="2800" dirty="0"/>
              <a:t>Ensure marginalised groups are able to engage by:</a:t>
            </a:r>
          </a:p>
          <a:p>
            <a:pPr lvl="1"/>
            <a:r>
              <a:rPr lang="en-GB" sz="1800" dirty="0"/>
              <a:t>More accessible and user friendly, with staff aware of issues.</a:t>
            </a:r>
          </a:p>
          <a:p>
            <a:pPr lvl="1"/>
            <a:r>
              <a:rPr lang="en-GB" sz="1800" dirty="0"/>
              <a:t>Open &amp; honest as are with all service users</a:t>
            </a:r>
          </a:p>
          <a:p>
            <a:pPr lvl="1"/>
            <a:r>
              <a:rPr lang="en-GB" sz="1800" dirty="0"/>
              <a:t>Staff should not make assumptions</a:t>
            </a:r>
          </a:p>
          <a:p>
            <a:pPr lvl="1"/>
            <a:r>
              <a:rPr lang="en-GB" sz="1800" dirty="0"/>
              <a:t>Health response needs to be tailored to the individuals needs.  Some people will require specialist services while most need equitable access to mainstream.</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609600" y="165100"/>
            <a:ext cx="10972800" cy="1028700"/>
          </a:xfrm>
        </p:spPr>
        <p:txBody>
          <a:bodyPr/>
          <a:lstStyle/>
          <a:p>
            <a:r>
              <a:rPr lang="en-GB" dirty="0">
                <a:solidFill>
                  <a:srgbClr val="9900FF"/>
                </a:solidFill>
              </a:rPr>
              <a:t>NHSGGC Response</a:t>
            </a:r>
          </a:p>
        </p:txBody>
      </p:sp>
      <p:sp>
        <p:nvSpPr>
          <p:cNvPr id="206851" name="Rectangle 3"/>
          <p:cNvSpPr>
            <a:spLocks noGrp="1" noChangeArrowheads="1"/>
          </p:cNvSpPr>
          <p:nvPr>
            <p:ph type="body" idx="1"/>
          </p:nvPr>
        </p:nvSpPr>
        <p:spPr>
          <a:xfrm>
            <a:off x="609600" y="1333500"/>
            <a:ext cx="10972800" cy="4792663"/>
          </a:xfrm>
        </p:spPr>
        <p:txBody>
          <a:bodyPr/>
          <a:lstStyle/>
          <a:p>
            <a:r>
              <a:rPr lang="en-GB" dirty="0"/>
              <a:t>Asylum Health Bridging Team – </a:t>
            </a:r>
            <a:r>
              <a:rPr lang="en-GB" sz="2400" dirty="0"/>
              <a:t>Initial Health Assessment and signposting</a:t>
            </a:r>
          </a:p>
          <a:p>
            <a:r>
              <a:rPr lang="en-GB" dirty="0"/>
              <a:t>Access to GP registration for all Children in IA and to adults on dispersal across the NHSGGC area which is co-ordinated from central point.</a:t>
            </a:r>
          </a:p>
          <a:p>
            <a:r>
              <a:rPr lang="en-GB" dirty="0"/>
              <a:t>Health Improvement activity targeted through joint initiatives</a:t>
            </a:r>
            <a:r>
              <a:rPr lang="en-GB" sz="2400" dirty="0"/>
              <a:t>.</a:t>
            </a:r>
          </a:p>
          <a:p>
            <a:r>
              <a:rPr lang="en-GB" dirty="0"/>
              <a:t>Development of information</a:t>
            </a:r>
            <a:r>
              <a:rPr lang="en-GB" sz="2400" dirty="0"/>
              <a:t> – interpreting, translated information.</a:t>
            </a:r>
          </a:p>
          <a:p>
            <a:r>
              <a:rPr lang="en-GB" dirty="0"/>
              <a:t>Capacity building within NHS services - </a:t>
            </a:r>
            <a:r>
              <a:rPr lang="en-GB" sz="2400" dirty="0"/>
              <a:t>training</a:t>
            </a:r>
          </a:p>
          <a:p>
            <a:r>
              <a:rPr lang="en-GB" dirty="0"/>
              <a:t>Inequality Sensitive Practice - inquiry</a:t>
            </a:r>
          </a:p>
          <a:p>
            <a:pPr>
              <a:buFontTx/>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09600" y="182880"/>
            <a:ext cx="10972800" cy="927463"/>
          </a:xfrm>
        </p:spPr>
        <p:txBody>
          <a:bodyPr/>
          <a:lstStyle/>
          <a:p>
            <a:r>
              <a:rPr lang="en-GB" dirty="0">
                <a:solidFill>
                  <a:srgbClr val="9900FF"/>
                </a:solidFill>
              </a:rPr>
              <a:t>AHBT Service Model</a:t>
            </a:r>
          </a:p>
        </p:txBody>
      </p:sp>
      <p:sp>
        <p:nvSpPr>
          <p:cNvPr id="182275" name="Rectangle 3"/>
          <p:cNvSpPr>
            <a:spLocks noGrp="1" noChangeArrowheads="1"/>
          </p:cNvSpPr>
          <p:nvPr>
            <p:ph sz="half" idx="1"/>
          </p:nvPr>
        </p:nvSpPr>
        <p:spPr>
          <a:xfrm>
            <a:off x="596900" y="1149531"/>
            <a:ext cx="6210300" cy="4976635"/>
          </a:xfrm>
        </p:spPr>
        <p:txBody>
          <a:bodyPr/>
          <a:lstStyle/>
          <a:p>
            <a:pPr>
              <a:lnSpc>
                <a:spcPct val="80000"/>
              </a:lnSpc>
            </a:pPr>
            <a:r>
              <a:rPr lang="en-GB" sz="2000" dirty="0"/>
              <a:t>To ensure all new arrivals seeking asylum have an initial health assessment in the Initial Accommodation (IA). </a:t>
            </a:r>
          </a:p>
          <a:p>
            <a:pPr>
              <a:lnSpc>
                <a:spcPct val="80000"/>
              </a:lnSpc>
              <a:buFontTx/>
              <a:buNone/>
            </a:pPr>
            <a:endParaRPr lang="en-GB" sz="2000" dirty="0"/>
          </a:p>
          <a:p>
            <a:pPr>
              <a:lnSpc>
                <a:spcPct val="80000"/>
              </a:lnSpc>
            </a:pPr>
            <a:r>
              <a:rPr lang="en-GB" sz="2000" dirty="0"/>
              <a:t>To ensure appropriate follow up primary care with a GP Practice if required while staying in IA. </a:t>
            </a:r>
          </a:p>
          <a:p>
            <a:pPr>
              <a:lnSpc>
                <a:spcPct val="80000"/>
              </a:lnSpc>
              <a:buFontTx/>
              <a:buNone/>
            </a:pPr>
            <a:endParaRPr lang="en-GB" sz="2000" dirty="0"/>
          </a:p>
          <a:p>
            <a:pPr>
              <a:lnSpc>
                <a:spcPct val="80000"/>
              </a:lnSpc>
            </a:pPr>
            <a:r>
              <a:rPr lang="en-GB" sz="2000" dirty="0"/>
              <a:t>To provide mental health, maternity and sexual health  assessments  when required and refer, as appropriate, to other services.</a:t>
            </a:r>
          </a:p>
          <a:p>
            <a:pPr>
              <a:lnSpc>
                <a:spcPct val="80000"/>
              </a:lnSpc>
              <a:buFontTx/>
              <a:buNone/>
            </a:pPr>
            <a:endParaRPr lang="en-GB" sz="2000" dirty="0"/>
          </a:p>
          <a:p>
            <a:pPr>
              <a:lnSpc>
                <a:spcPct val="80000"/>
              </a:lnSpc>
            </a:pPr>
            <a:r>
              <a:rPr lang="en-GB" sz="2000" dirty="0"/>
              <a:t>To act as a bridging service to other mainstream services.</a:t>
            </a:r>
          </a:p>
          <a:p>
            <a:pPr>
              <a:lnSpc>
                <a:spcPct val="80000"/>
              </a:lnSpc>
              <a:buFontTx/>
              <a:buNone/>
            </a:pPr>
            <a:endParaRPr lang="en-GB" sz="2000" dirty="0"/>
          </a:p>
          <a:p>
            <a:pPr>
              <a:lnSpc>
                <a:spcPct val="80000"/>
              </a:lnSpc>
            </a:pPr>
            <a:r>
              <a:rPr lang="en-GB" sz="2000" dirty="0"/>
              <a:t>To support and monitor GP engagement for those moving through IA into mainstream dispersed accommodation.</a:t>
            </a:r>
          </a:p>
          <a:p>
            <a:pPr>
              <a:lnSpc>
                <a:spcPct val="80000"/>
              </a:lnSpc>
            </a:pPr>
            <a:endParaRPr lang="en-GB" sz="2000" dirty="0"/>
          </a:p>
          <a:p>
            <a:pPr>
              <a:lnSpc>
                <a:spcPct val="80000"/>
              </a:lnSpc>
            </a:pPr>
            <a:r>
              <a:rPr lang="en-GB" sz="2000" dirty="0"/>
              <a:t>To provide information and advice on understanding and accessing appropriate health services. </a:t>
            </a:r>
          </a:p>
          <a:p>
            <a:pPr lvl="1">
              <a:lnSpc>
                <a:spcPct val="80000"/>
              </a:lnSpc>
              <a:buFontTx/>
              <a:buNone/>
            </a:pPr>
            <a:endParaRPr lang="en-GB" sz="2000" dirty="0"/>
          </a:p>
        </p:txBody>
      </p:sp>
      <p:sp>
        <p:nvSpPr>
          <p:cNvPr id="5" name="Content Placeholder 4"/>
          <p:cNvSpPr>
            <a:spLocks noGrp="1"/>
          </p:cNvSpPr>
          <p:nvPr>
            <p:ph sz="half" idx="2"/>
          </p:nvPr>
        </p:nvSpPr>
        <p:spPr>
          <a:xfrm>
            <a:off x="7457441" y="1222469"/>
            <a:ext cx="4193177" cy="4996540"/>
          </a:xfrm>
        </p:spPr>
        <p:txBody>
          <a:bodyPr/>
          <a:lstStyle/>
          <a:p>
            <a:pPr>
              <a:lnSpc>
                <a:spcPct val="80000"/>
              </a:lnSpc>
              <a:buFontTx/>
              <a:buNone/>
            </a:pPr>
            <a:r>
              <a:rPr lang="en-GB" sz="2400" b="1" dirty="0"/>
              <a:t>Team Structure</a:t>
            </a:r>
            <a:r>
              <a:rPr lang="en-GB" sz="2400" dirty="0"/>
              <a:t> = 10.5 </a:t>
            </a:r>
            <a:r>
              <a:rPr lang="en-GB" sz="2400" dirty="0" err="1"/>
              <a:t>wte</a:t>
            </a:r>
            <a:endParaRPr lang="en-GB" sz="2400" dirty="0"/>
          </a:p>
          <a:p>
            <a:pPr>
              <a:lnSpc>
                <a:spcPct val="80000"/>
              </a:lnSpc>
            </a:pPr>
            <a:r>
              <a:rPr lang="en-GB" sz="2400" dirty="0"/>
              <a:t>0.5 Team Leader 		</a:t>
            </a:r>
          </a:p>
          <a:p>
            <a:pPr>
              <a:lnSpc>
                <a:spcPct val="80000"/>
              </a:lnSpc>
            </a:pPr>
            <a:r>
              <a:rPr lang="en-GB" sz="2400" dirty="0"/>
              <a:t>2 Mental Health Nurse (CPN)  </a:t>
            </a:r>
          </a:p>
          <a:p>
            <a:pPr>
              <a:lnSpc>
                <a:spcPct val="80000"/>
              </a:lnSpc>
            </a:pPr>
            <a:r>
              <a:rPr lang="en-GB" sz="2400" dirty="0"/>
              <a:t>4 General Health Nurse  </a:t>
            </a:r>
          </a:p>
          <a:p>
            <a:pPr>
              <a:lnSpc>
                <a:spcPct val="80000"/>
              </a:lnSpc>
            </a:pPr>
            <a:r>
              <a:rPr lang="en-GB" sz="2400" dirty="0"/>
              <a:t>2 Support Workers  </a:t>
            </a:r>
          </a:p>
          <a:p>
            <a:pPr>
              <a:lnSpc>
                <a:spcPct val="80000"/>
              </a:lnSpc>
            </a:pPr>
            <a:r>
              <a:rPr lang="en-GB" sz="2400" dirty="0"/>
              <a:t>2 Admin support</a:t>
            </a:r>
          </a:p>
          <a:p>
            <a:pPr>
              <a:lnSpc>
                <a:spcPct val="80000"/>
              </a:lnSpc>
            </a:pPr>
            <a:r>
              <a:rPr lang="en-GB" sz="2400" dirty="0"/>
              <a:t>Health Visitor supports families work within the Team</a:t>
            </a:r>
          </a:p>
          <a:p>
            <a:pPr>
              <a:lnSpc>
                <a:spcPct val="80000"/>
              </a:lnSpc>
            </a:pPr>
            <a:endParaRPr lang="en-GB" sz="2400" dirty="0"/>
          </a:p>
          <a:p>
            <a:pPr>
              <a:lnSpc>
                <a:spcPct val="80000"/>
              </a:lnSpc>
              <a:buFontTx/>
              <a:buNone/>
            </a:pPr>
            <a:r>
              <a:rPr lang="en-GB" sz="2400" dirty="0"/>
              <a:t>Visiting Services</a:t>
            </a:r>
          </a:p>
          <a:p>
            <a:pPr>
              <a:lnSpc>
                <a:spcPct val="80000"/>
              </a:lnSpc>
            </a:pPr>
            <a:r>
              <a:rPr lang="en-GB" sz="2400" dirty="0"/>
              <a:t>Midwife from maternity services</a:t>
            </a:r>
          </a:p>
          <a:p>
            <a:pPr>
              <a:lnSpc>
                <a:spcPct val="80000"/>
              </a:lnSpc>
            </a:pPr>
            <a:r>
              <a:rPr lang="en-GB" sz="2400" dirty="0"/>
              <a:t>Sexual Health</a:t>
            </a:r>
          </a:p>
          <a:p>
            <a:pPr>
              <a:lnSpc>
                <a:spcPct val="80000"/>
              </a:lnSpc>
              <a:buFontTx/>
              <a:buNone/>
            </a:pPr>
            <a:endParaRPr lang="en-GB" sz="1800" b="1" dirty="0"/>
          </a:p>
          <a:p>
            <a:pPr>
              <a:lnSpc>
                <a:spcPct val="80000"/>
              </a:lnSpc>
              <a:buFontTx/>
              <a:buNone/>
            </a:pPr>
            <a:endParaRPr lang="en-GB"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a:xfrm>
            <a:off x="623392" y="260648"/>
            <a:ext cx="10972800" cy="806152"/>
          </a:xfrm>
        </p:spPr>
        <p:txBody>
          <a:bodyPr/>
          <a:lstStyle/>
          <a:p>
            <a:r>
              <a:rPr lang="en-GB" dirty="0">
                <a:solidFill>
                  <a:srgbClr val="9900FF"/>
                </a:solidFill>
              </a:rPr>
              <a:t>Health Issues &amp; Challenges</a:t>
            </a:r>
          </a:p>
        </p:txBody>
      </p:sp>
      <p:sp>
        <p:nvSpPr>
          <p:cNvPr id="36866" name="Rectangle 3"/>
          <p:cNvSpPr>
            <a:spLocks noGrp="1"/>
          </p:cNvSpPr>
          <p:nvPr>
            <p:ph type="body" idx="4294967295"/>
          </p:nvPr>
        </p:nvSpPr>
        <p:spPr>
          <a:xfrm>
            <a:off x="609600" y="1320800"/>
            <a:ext cx="10972800" cy="4805363"/>
          </a:xfrm>
        </p:spPr>
        <p:txBody>
          <a:bodyPr/>
          <a:lstStyle/>
          <a:p>
            <a:r>
              <a:rPr lang="en-GB" dirty="0"/>
              <a:t>Growing demand and change in geographical spread</a:t>
            </a:r>
          </a:p>
          <a:p>
            <a:r>
              <a:rPr lang="en-GB" dirty="0"/>
              <a:t>Introduction into NHS – </a:t>
            </a:r>
            <a:r>
              <a:rPr lang="en-GB" sz="2000" dirty="0"/>
              <a:t>GP registration &amp; Repeat message</a:t>
            </a:r>
          </a:p>
          <a:p>
            <a:r>
              <a:rPr lang="en-GB" dirty="0"/>
              <a:t>Consultation Times – </a:t>
            </a:r>
            <a:r>
              <a:rPr lang="en-GB" sz="2000" dirty="0"/>
              <a:t>new ways working i.e. interpreting</a:t>
            </a:r>
          </a:p>
          <a:p>
            <a:r>
              <a:rPr lang="en-GB" dirty="0"/>
              <a:t>Use Health care – </a:t>
            </a:r>
            <a:r>
              <a:rPr lang="en-GB" sz="2000" dirty="0"/>
              <a:t>distress, listening need for networks</a:t>
            </a:r>
          </a:p>
          <a:p>
            <a:r>
              <a:rPr lang="en-GB" dirty="0"/>
              <a:t>Understanding community – </a:t>
            </a:r>
            <a:r>
              <a:rPr lang="en-GB" sz="2000" dirty="0"/>
              <a:t>signposting to local support</a:t>
            </a:r>
          </a:p>
          <a:p>
            <a:r>
              <a:rPr lang="en-GB" dirty="0"/>
              <a:t>Peer education – </a:t>
            </a:r>
            <a:r>
              <a:rPr lang="en-GB" sz="2000" dirty="0"/>
              <a:t>Pilot embedded in integration</a:t>
            </a:r>
          </a:p>
          <a:p>
            <a:r>
              <a:rPr lang="en-GB" dirty="0"/>
              <a:t>Health behaviours - </a:t>
            </a:r>
            <a:r>
              <a:rPr lang="en-GB" sz="2000" dirty="0"/>
              <a:t>western</a:t>
            </a:r>
          </a:p>
          <a:p>
            <a:endParaRPr lang="en-GB" dirty="0"/>
          </a:p>
          <a:p>
            <a:endParaRPr lang="en-GB" dirty="0"/>
          </a:p>
        </p:txBody>
      </p:sp>
    </p:spTree>
  </p:cSld>
  <p:clrMapOvr>
    <a:masterClrMapping/>
  </p:clrMapOvr>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915</TotalTime>
  <Words>858</Words>
  <Application>Microsoft Office PowerPoint</Application>
  <PresentationFormat>Widescreen</PresentationFormat>
  <Paragraphs>120</Paragraphs>
  <Slides>11</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4_Office Theme</vt:lpstr>
      <vt:lpstr>Office Theme</vt:lpstr>
      <vt:lpstr>PowerPoint Presentation</vt:lpstr>
      <vt:lpstr>Aim</vt:lpstr>
      <vt:lpstr>Context / Current Situation</vt:lpstr>
      <vt:lpstr>Asylum Seekers &amp; Refugees?</vt:lpstr>
      <vt:lpstr>Rights &amp; Entitlement of Refugee</vt:lpstr>
      <vt:lpstr>NHSGGC Aims</vt:lpstr>
      <vt:lpstr>NHSGGC Response</vt:lpstr>
      <vt:lpstr>AHBT Service Model</vt:lpstr>
      <vt:lpstr>Health Issues &amp; Challenges</vt:lpstr>
      <vt:lpstr>GOOD PRACTICE</vt:lpstr>
      <vt:lpstr>PowerPoint Presentation</vt:lpstr>
    </vt:vector>
  </TitlesOfParts>
  <Company>GCC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Stuart(SWS)</dc:creator>
  <cp:lastModifiedBy>G.Lacey</cp:lastModifiedBy>
  <cp:revision>139</cp:revision>
  <cp:lastPrinted>2016-01-18T14:56:22Z</cp:lastPrinted>
  <dcterms:created xsi:type="dcterms:W3CDTF">2015-10-27T11:18:27Z</dcterms:created>
  <dcterms:modified xsi:type="dcterms:W3CDTF">2017-11-06T09:52:48Z</dcterms:modified>
</cp:coreProperties>
</file>