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9" r:id="rId3"/>
    <p:sldId id="263" r:id="rId4"/>
    <p:sldId id="266" r:id="rId5"/>
    <p:sldId id="267" r:id="rId6"/>
    <p:sldId id="268" r:id="rId7"/>
    <p:sldId id="259" r:id="rId8"/>
    <p:sldId id="260" r:id="rId9"/>
    <p:sldId id="277" r:id="rId10"/>
    <p:sldId id="27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ssell Brown" initials="RB" lastIdx="3" clrIdx="0">
    <p:extLst>
      <p:ext uri="{19B8F6BF-5375-455C-9EA6-DF929625EA0E}">
        <p15:presenceInfo xmlns:p15="http://schemas.microsoft.com/office/powerpoint/2012/main" userId="4cef697c762cf80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GB"/>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11/5/17</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11/5/17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GB"/>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11/5/17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GB"/>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11/5/17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11/5/17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11/5/17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11/5/17</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GB"/>
              <a:t>Edit Master text styles</a:t>
            </a:r>
          </a:p>
          <a:p>
            <a:pPr lvl="1"/>
            <a:r>
              <a:rPr lang="en-GB"/>
              <a:t>Second level</a:t>
            </a:r>
          </a:p>
          <a:p>
            <a:pPr lvl="2"/>
            <a:r>
              <a:rPr lang="en-GB"/>
              <a:t>Third level</a:t>
            </a:r>
          </a:p>
          <a:p>
            <a:pPr lvl="3"/>
            <a:r>
              <a:rPr lang="en-GB"/>
              <a:t>Quarter level</a:t>
            </a:r>
          </a:p>
          <a:p>
            <a:pPr lvl="4"/>
            <a:r>
              <a:rPr lang="en-GB"/>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11/5/17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GB"/>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GB"/>
              <a:t>Edit Master text styles</a:t>
            </a:r>
          </a:p>
          <a:p>
            <a:pPr lvl="1"/>
            <a:r>
              <a:rPr lang="en-GB"/>
              <a:t>Second level</a:t>
            </a:r>
          </a:p>
          <a:p>
            <a:pPr lvl="2"/>
            <a:r>
              <a:rPr lang="en-GB"/>
              <a:t>Third level</a:t>
            </a:r>
          </a:p>
          <a:p>
            <a:pPr lvl="3"/>
            <a:r>
              <a:rPr lang="en-GB"/>
              <a:t>Quarter level</a:t>
            </a:r>
          </a:p>
          <a:p>
            <a:pPr lvl="4"/>
            <a:r>
              <a:rPr lang="en-GB"/>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11/5/17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Are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GB"/>
              <a:t>Edit Master text styles</a:t>
            </a:r>
          </a:p>
          <a:p>
            <a:pPr lvl="1"/>
            <a:r>
              <a:rPr lang="en-GB"/>
              <a:t>Second level</a:t>
            </a:r>
          </a:p>
          <a:p>
            <a:pPr lvl="2"/>
            <a:r>
              <a:rPr lang="en-GB"/>
              <a:t>Third level</a:t>
            </a:r>
          </a:p>
          <a:p>
            <a:pPr lvl="3"/>
            <a:r>
              <a:rPr lang="en-GB"/>
              <a:t>Quarter level</a:t>
            </a:r>
          </a:p>
          <a:p>
            <a:pPr lvl="4"/>
            <a:r>
              <a:rPr lang="en-GB"/>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11/5/17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11/5/17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Are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GB"/>
              <a:t>Edit Master text styles</a:t>
            </a:r>
          </a:p>
          <a:p>
            <a:pPr lvl="1"/>
            <a:r>
              <a:rPr lang="en-GB"/>
              <a:t>Second level</a:t>
            </a:r>
          </a:p>
          <a:p>
            <a:pPr lvl="2"/>
            <a:r>
              <a:rPr lang="en-GB"/>
              <a:t>Third level</a:t>
            </a:r>
          </a:p>
          <a:p>
            <a:pPr lvl="3"/>
            <a:r>
              <a:rPr lang="en-GB"/>
              <a:t>Quarter level</a:t>
            </a:r>
          </a:p>
          <a:p>
            <a:pPr lvl="4"/>
            <a:r>
              <a:rPr lang="en-GB"/>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GB"/>
              <a:t>Edit Master text styles</a:t>
            </a:r>
          </a:p>
          <a:p>
            <a:pPr lvl="1"/>
            <a:r>
              <a:rPr lang="en-GB"/>
              <a:t>Second level</a:t>
            </a:r>
          </a:p>
          <a:p>
            <a:pPr lvl="2"/>
            <a:r>
              <a:rPr lang="en-GB"/>
              <a:t>Third level</a:t>
            </a:r>
          </a:p>
          <a:p>
            <a:pPr lvl="3"/>
            <a:r>
              <a:rPr lang="en-GB"/>
              <a:t>Quarter level</a:t>
            </a:r>
          </a:p>
          <a:p>
            <a:pPr lvl="4"/>
            <a:r>
              <a:rPr lang="en-GB"/>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11/5/17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GB"/>
              <a:t>Edit Master text styles</a:t>
            </a:r>
          </a:p>
          <a:p>
            <a:pPr lvl="1"/>
            <a:r>
              <a:rPr lang="en-GB"/>
              <a:t>Second level</a:t>
            </a:r>
          </a:p>
          <a:p>
            <a:pPr lvl="2"/>
            <a:r>
              <a:rPr lang="en-GB"/>
              <a:t>Third level</a:t>
            </a:r>
          </a:p>
          <a:p>
            <a:pPr lvl="3"/>
            <a:r>
              <a:rPr lang="en-GB"/>
              <a:t>Quarter level</a:t>
            </a:r>
          </a:p>
          <a:p>
            <a:pPr lvl="4"/>
            <a:r>
              <a:rPr lang="en-GB"/>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Edit Master text styles</a:t>
            </a:r>
          </a:p>
          <a:p>
            <a:pPr lvl="1"/>
            <a:r>
              <a:rPr lang="en-GB"/>
              <a:t>Second level</a:t>
            </a:r>
          </a:p>
          <a:p>
            <a:pPr lvl="2"/>
            <a:r>
              <a:rPr lang="en-GB"/>
              <a:t>Third level</a:t>
            </a:r>
          </a:p>
          <a:p>
            <a:pPr lvl="3"/>
            <a:r>
              <a:rPr lang="en-GB"/>
              <a:t>Quarter level</a:t>
            </a:r>
          </a:p>
          <a:p>
            <a:pPr lvl="4"/>
            <a:r>
              <a:rPr lang="en-GB"/>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11/5/17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11/5/17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11/5/17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GB"/>
              <a:t>Edit Master text styles</a:t>
            </a:r>
          </a:p>
          <a:p>
            <a:pPr lvl="1"/>
            <a:r>
              <a:rPr lang="en-GB"/>
              <a:t>Second level</a:t>
            </a:r>
          </a:p>
          <a:p>
            <a:pPr lvl="2"/>
            <a:r>
              <a:rPr lang="en-GB"/>
              <a:t>Third level</a:t>
            </a:r>
          </a:p>
          <a:p>
            <a:pPr lvl="3"/>
            <a:r>
              <a:rPr lang="en-GB"/>
              <a:t>Quarter level</a:t>
            </a:r>
          </a:p>
          <a:p>
            <a:pPr lvl="4"/>
            <a:r>
              <a:rPr lang="en-GB"/>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11/5/17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GB"/>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11/5/17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GB"/>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GB"/>
              <a:t>Edit Master text styles</a:t>
            </a:r>
          </a:p>
          <a:p>
            <a:pPr lvl="1"/>
            <a:r>
              <a:rPr lang="en-GB"/>
              <a:t>Second level</a:t>
            </a:r>
          </a:p>
          <a:p>
            <a:pPr lvl="2"/>
            <a:r>
              <a:rPr lang="en-GB"/>
              <a:t>Third level</a:t>
            </a:r>
          </a:p>
          <a:p>
            <a:pPr lvl="3"/>
            <a:r>
              <a:rPr lang="en-GB"/>
              <a:t>Quarter level</a:t>
            </a:r>
          </a:p>
          <a:p>
            <a:pPr lvl="4"/>
            <a:r>
              <a:rPr lang="en-GB"/>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11/5/17</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DAFA9-8CA7-E948-8058-4718F9A5D6BE}"/>
              </a:ext>
            </a:extLst>
          </p:cNvPr>
          <p:cNvSpPr>
            <a:spLocks noGrp="1"/>
          </p:cNvSpPr>
          <p:nvPr>
            <p:ph type="ctrTitle"/>
          </p:nvPr>
        </p:nvSpPr>
        <p:spPr>
          <a:xfrm>
            <a:off x="1154955" y="1436309"/>
            <a:ext cx="8825658" cy="1557262"/>
          </a:xfrm>
        </p:spPr>
        <p:txBody>
          <a:bodyPr/>
          <a:lstStyle/>
          <a:p>
            <a:r>
              <a:rPr lang="en-GB" sz="3600" dirty="0"/>
              <a:t>Approaches and challenges in meeting Children and Young People’s Health and Emotional Wellbeing</a:t>
            </a:r>
            <a:endParaRPr lang="en-US" sz="3600" dirty="0"/>
          </a:p>
        </p:txBody>
      </p:sp>
      <p:sp>
        <p:nvSpPr>
          <p:cNvPr id="3" name="Subtitle 2">
            <a:extLst>
              <a:ext uri="{FF2B5EF4-FFF2-40B4-BE49-F238E27FC236}">
                <a16:creationId xmlns:a16="http://schemas.microsoft.com/office/drawing/2014/main" id="{64A62C0B-EA92-A046-AB5A-AB8FE811DD5C}"/>
              </a:ext>
            </a:extLst>
          </p:cNvPr>
          <p:cNvSpPr>
            <a:spLocks noGrp="1"/>
          </p:cNvSpPr>
          <p:nvPr>
            <p:ph type="subTitle" idx="1"/>
          </p:nvPr>
        </p:nvSpPr>
        <p:spPr/>
        <p:txBody>
          <a:bodyPr>
            <a:normAutofit/>
          </a:bodyPr>
          <a:lstStyle/>
          <a:p>
            <a:r>
              <a:rPr lang="en-GB" sz="2400" dirty="0"/>
              <a:t>A school approach</a:t>
            </a:r>
            <a:endParaRPr lang="en-US" sz="2400" dirty="0"/>
          </a:p>
        </p:txBody>
      </p:sp>
    </p:spTree>
    <p:extLst>
      <p:ext uri="{BB962C8B-B14F-4D97-AF65-F5344CB8AC3E}">
        <p14:creationId xmlns:p14="http://schemas.microsoft.com/office/powerpoint/2010/main" val="3637731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41E5F-6D85-2249-BA8E-FA2243545CCB}"/>
              </a:ext>
            </a:extLst>
          </p:cNvPr>
          <p:cNvSpPr>
            <a:spLocks noGrp="1"/>
          </p:cNvSpPr>
          <p:nvPr>
            <p:ph type="title"/>
          </p:nvPr>
        </p:nvSpPr>
        <p:spPr/>
        <p:txBody>
          <a:bodyPr/>
          <a:lstStyle/>
          <a:p>
            <a:r>
              <a:rPr lang="en-GB" dirty="0"/>
              <a:t>Factors important in supporting Mental and Emotional Wellbeing</a:t>
            </a:r>
            <a:endParaRPr lang="en-US" dirty="0"/>
          </a:p>
        </p:txBody>
      </p:sp>
      <p:sp>
        <p:nvSpPr>
          <p:cNvPr id="3" name="Content Placeholder 2">
            <a:extLst>
              <a:ext uri="{FF2B5EF4-FFF2-40B4-BE49-F238E27FC236}">
                <a16:creationId xmlns:a16="http://schemas.microsoft.com/office/drawing/2014/main" id="{B5EA16E5-EA91-F543-B56E-6820F489762A}"/>
              </a:ext>
            </a:extLst>
          </p:cNvPr>
          <p:cNvSpPr>
            <a:spLocks noGrp="1"/>
          </p:cNvSpPr>
          <p:nvPr>
            <p:ph idx="1"/>
          </p:nvPr>
        </p:nvSpPr>
        <p:spPr>
          <a:xfrm>
            <a:off x="483810" y="2603500"/>
            <a:ext cx="11248571" cy="3416300"/>
          </a:xfrm>
        </p:spPr>
        <p:txBody>
          <a:bodyPr>
            <a:normAutofit/>
          </a:bodyPr>
          <a:lstStyle/>
          <a:p>
            <a:r>
              <a:rPr lang="en-GB" sz="2400" dirty="0">
                <a:solidFill>
                  <a:srgbClr val="333333"/>
                </a:solidFill>
                <a:latin typeface="-apple-system"/>
              </a:rPr>
              <a:t>A</a:t>
            </a:r>
            <a:r>
              <a:rPr lang="en-GB" sz="2400" b="0" i="0" dirty="0">
                <a:solidFill>
                  <a:srgbClr val="333333"/>
                </a:solidFill>
                <a:effectLst/>
                <a:latin typeface="-apple-system"/>
              </a:rPr>
              <a:t> strategy that includes specialist partnership engagement</a:t>
            </a:r>
            <a:br>
              <a:rPr lang="en-GB" sz="2400" b="0" i="0" dirty="0">
                <a:solidFill>
                  <a:srgbClr val="333333"/>
                </a:solidFill>
                <a:effectLst/>
                <a:latin typeface="-apple-system"/>
              </a:rPr>
            </a:br>
            <a:endParaRPr lang="en-GB" sz="2400" b="0" i="0" dirty="0">
              <a:solidFill>
                <a:srgbClr val="333333"/>
              </a:solidFill>
              <a:effectLst/>
              <a:latin typeface="-apple-system"/>
            </a:endParaRPr>
          </a:p>
          <a:p>
            <a:r>
              <a:rPr lang="en-GB" sz="2400" b="0" i="0" dirty="0">
                <a:solidFill>
                  <a:srgbClr val="333333"/>
                </a:solidFill>
                <a:effectLst/>
                <a:latin typeface="-apple-system"/>
              </a:rPr>
              <a:t>Links, contacts and personnel involved have a real impact on young people</a:t>
            </a:r>
            <a:br>
              <a:rPr lang="en-GB" sz="2400" b="0" i="0" dirty="0">
                <a:solidFill>
                  <a:srgbClr val="333333"/>
                </a:solidFill>
                <a:effectLst/>
                <a:latin typeface="-apple-system"/>
              </a:rPr>
            </a:br>
            <a:endParaRPr lang="en-GB" sz="2400" b="0" i="0" dirty="0">
              <a:solidFill>
                <a:srgbClr val="333333"/>
              </a:solidFill>
              <a:effectLst/>
              <a:latin typeface="-apple-system"/>
            </a:endParaRPr>
          </a:p>
          <a:p>
            <a:r>
              <a:rPr lang="en-GB" sz="2400" b="0" i="0" dirty="0">
                <a:solidFill>
                  <a:srgbClr val="333333"/>
                </a:solidFill>
                <a:effectLst/>
                <a:latin typeface="-apple-system"/>
              </a:rPr>
              <a:t>Skills Building, small group work and 1- to -1 make the real difference</a:t>
            </a:r>
            <a:br>
              <a:rPr lang="en-GB" sz="2400" b="0" i="0" dirty="0">
                <a:solidFill>
                  <a:srgbClr val="333333"/>
                </a:solidFill>
                <a:effectLst/>
                <a:latin typeface="-apple-system"/>
              </a:rPr>
            </a:br>
            <a:endParaRPr lang="en-GB" sz="2400" b="0" i="0" dirty="0">
              <a:solidFill>
                <a:srgbClr val="333333"/>
              </a:solidFill>
              <a:effectLst/>
              <a:latin typeface="-apple-system"/>
            </a:endParaRPr>
          </a:p>
          <a:p>
            <a:r>
              <a:rPr lang="en-GB" sz="2400" b="0" i="0" dirty="0">
                <a:solidFill>
                  <a:srgbClr val="333333"/>
                </a:solidFill>
                <a:effectLst/>
                <a:latin typeface="-apple-system"/>
              </a:rPr>
              <a:t>Costly in time and staffing, but effective in helping to address mental and emotional wellbeing</a:t>
            </a:r>
          </a:p>
          <a:p>
            <a:endParaRPr lang="en-US" sz="2400" dirty="0"/>
          </a:p>
        </p:txBody>
      </p:sp>
    </p:spTree>
    <p:extLst>
      <p:ext uri="{BB962C8B-B14F-4D97-AF65-F5344CB8AC3E}">
        <p14:creationId xmlns:p14="http://schemas.microsoft.com/office/powerpoint/2010/main" val="1369149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4">
            <a:extLst>
              <a:ext uri="{FF2B5EF4-FFF2-40B4-BE49-F238E27FC236}">
                <a16:creationId xmlns:a16="http://schemas.microsoft.com/office/drawing/2014/main" id="{82936880-3CE1-7743-A99B-7BFC4B889C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335" y="1133931"/>
            <a:ext cx="5318812" cy="4680554"/>
          </a:xfrm>
          <a:prstGeom prst="rect">
            <a:avLst/>
          </a:prstGeom>
        </p:spPr>
      </p:pic>
      <p:sp>
        <p:nvSpPr>
          <p:cNvPr id="8" name="Content Placeholder 6">
            <a:extLst>
              <a:ext uri="{FF2B5EF4-FFF2-40B4-BE49-F238E27FC236}">
                <a16:creationId xmlns:a16="http://schemas.microsoft.com/office/drawing/2014/main" id="{A85F27FD-CDB4-864F-8A31-6C94AF7D0799}"/>
              </a:ext>
            </a:extLst>
          </p:cNvPr>
          <p:cNvSpPr txBox="1">
            <a:spLocks/>
          </p:cNvSpPr>
          <p:nvPr/>
        </p:nvSpPr>
        <p:spPr>
          <a:xfrm>
            <a:off x="5506147" y="1375835"/>
            <a:ext cx="5621472" cy="4913688"/>
          </a:xfrm>
          <a:prstGeom prst="rect">
            <a:avLst/>
          </a:prstGeom>
        </p:spPr>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GB" sz="2500" dirty="0"/>
              <a:t>“A Child’s mental health is just as important as their physical health and deserves the same quality of support.  No one would feel embarrassed about seeking help for a child if they broke their arm – and we really should be equally ready to support a child coping with emotional difficulties “</a:t>
            </a:r>
          </a:p>
          <a:p>
            <a:pPr lvl="6"/>
            <a:r>
              <a:rPr lang="en-GB" sz="2500" dirty="0"/>
              <a:t>Kate Middleton</a:t>
            </a:r>
            <a:endParaRPr lang="en-US" sz="2500" dirty="0"/>
          </a:p>
        </p:txBody>
      </p:sp>
    </p:spTree>
    <p:extLst>
      <p:ext uri="{BB962C8B-B14F-4D97-AF65-F5344CB8AC3E}">
        <p14:creationId xmlns:p14="http://schemas.microsoft.com/office/powerpoint/2010/main" val="3677402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1B654-893F-1B46-8743-CBF4A617F2E4}"/>
              </a:ext>
            </a:extLst>
          </p:cNvPr>
          <p:cNvSpPr>
            <a:spLocks noGrp="1"/>
          </p:cNvSpPr>
          <p:nvPr>
            <p:ph type="title"/>
          </p:nvPr>
        </p:nvSpPr>
        <p:spPr/>
        <p:txBody>
          <a:bodyPr/>
          <a:lstStyle/>
          <a:p>
            <a:r>
              <a:rPr lang="en-GB" sz="4800" dirty="0"/>
              <a:t>Learning Intention</a:t>
            </a:r>
            <a:endParaRPr lang="en-US" sz="4800" dirty="0"/>
          </a:p>
        </p:txBody>
      </p:sp>
      <p:sp>
        <p:nvSpPr>
          <p:cNvPr id="6" name="Content Placeholder 5">
            <a:extLst>
              <a:ext uri="{FF2B5EF4-FFF2-40B4-BE49-F238E27FC236}">
                <a16:creationId xmlns:a16="http://schemas.microsoft.com/office/drawing/2014/main" id="{A932959F-D170-2941-93E9-53A77613537C}"/>
              </a:ext>
            </a:extLst>
          </p:cNvPr>
          <p:cNvSpPr txBox="1">
            <a:spLocks noGrp="1"/>
          </p:cNvSpPr>
          <p:nvPr>
            <p:ph idx="1"/>
          </p:nvPr>
        </p:nvSpPr>
        <p:spPr>
          <a:xfrm>
            <a:off x="1154954" y="2860524"/>
            <a:ext cx="8825659" cy="3559949"/>
          </a:xfrm>
          <a:prstGeom prst="rect">
            <a:avLst/>
          </a:prstGeom>
          <a:noFill/>
        </p:spPr>
        <p:txBody>
          <a:bodyPr wrap="square" rtlCol="0">
            <a:spAutoFit/>
          </a:bodyPr>
          <a:lstStyle/>
          <a:p>
            <a:pPr marL="285750" indent="-285750" algn="l">
              <a:buFont typeface="Wingdings" pitchFamily="2" charset="2"/>
              <a:buChar char="Ø"/>
            </a:pPr>
            <a:r>
              <a:rPr lang="en-GB" sz="2400" dirty="0"/>
              <a:t>Whole school approach to addressing Health and Emotional Wellbeing</a:t>
            </a:r>
          </a:p>
          <a:p>
            <a:pPr marL="285750" indent="-285750" algn="l">
              <a:buFont typeface="Wingdings" pitchFamily="2" charset="2"/>
              <a:buChar char="Ø"/>
            </a:pPr>
            <a:endParaRPr lang="en-GB" sz="2400" dirty="0"/>
          </a:p>
          <a:p>
            <a:pPr marL="285750" indent="-285750" algn="l">
              <a:buFont typeface="Wingdings" pitchFamily="2" charset="2"/>
              <a:buChar char="Ø"/>
            </a:pPr>
            <a:r>
              <a:rPr lang="en-GB" sz="2400" dirty="0"/>
              <a:t>School as a caring community</a:t>
            </a:r>
          </a:p>
          <a:p>
            <a:pPr marL="285750" indent="-285750" algn="l">
              <a:buFont typeface="Wingdings" pitchFamily="2" charset="2"/>
              <a:buChar char="Ø"/>
            </a:pPr>
            <a:endParaRPr lang="en-GB" sz="2400" dirty="0"/>
          </a:p>
          <a:p>
            <a:pPr marL="285750" indent="-285750" algn="l">
              <a:buFont typeface="Wingdings" pitchFamily="2" charset="2"/>
              <a:buChar char="Ø"/>
            </a:pPr>
            <a:r>
              <a:rPr lang="en-GB" sz="2400" dirty="0"/>
              <a:t>Approaches and challenges in supporting those young people who are experiencing difficulties or are more vulnerable</a:t>
            </a:r>
            <a:endParaRPr lang="en-US" sz="2400" dirty="0"/>
          </a:p>
        </p:txBody>
      </p:sp>
    </p:spTree>
    <p:extLst>
      <p:ext uri="{BB962C8B-B14F-4D97-AF65-F5344CB8AC3E}">
        <p14:creationId xmlns:p14="http://schemas.microsoft.com/office/powerpoint/2010/main" val="3138625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D8D58-CF00-F84D-BDF4-39A76C4F5CC1}"/>
              </a:ext>
            </a:extLst>
          </p:cNvPr>
          <p:cNvSpPr>
            <a:spLocks noGrp="1"/>
          </p:cNvSpPr>
          <p:nvPr>
            <p:ph type="title"/>
          </p:nvPr>
        </p:nvSpPr>
        <p:spPr>
          <a:xfrm>
            <a:off x="671144" y="671286"/>
            <a:ext cx="12478858" cy="1006927"/>
          </a:xfrm>
        </p:spPr>
        <p:txBody>
          <a:bodyPr/>
          <a:lstStyle/>
          <a:p>
            <a:r>
              <a:rPr lang="en-GB" dirty="0"/>
              <a:t>S3 PSHE Programme – Session 2016-17</a:t>
            </a:r>
            <a:endParaRPr lang="en-US" dirty="0"/>
          </a:p>
        </p:txBody>
      </p:sp>
      <p:graphicFrame>
        <p:nvGraphicFramePr>
          <p:cNvPr id="13" name="Content Placeholder 12">
            <a:extLst>
              <a:ext uri="{FF2B5EF4-FFF2-40B4-BE49-F238E27FC236}">
                <a16:creationId xmlns:a16="http://schemas.microsoft.com/office/drawing/2014/main" id="{4E4725DA-62DE-E441-A31D-08738E7AA51D}"/>
              </a:ext>
            </a:extLst>
          </p:cNvPr>
          <p:cNvGraphicFramePr>
            <a:graphicFrameLocks noGrp="1"/>
          </p:cNvGraphicFramePr>
          <p:nvPr>
            <p:ph sz="quarter" idx="4"/>
            <p:extLst>
              <p:ext uri="{D42A27DB-BD31-4B8C-83A1-F6EECF244321}">
                <p14:modId xmlns:p14="http://schemas.microsoft.com/office/powerpoint/2010/main" val="2014468017"/>
              </p:ext>
            </p:extLst>
          </p:nvPr>
        </p:nvGraphicFramePr>
        <p:xfrm>
          <a:off x="6208710" y="2317977"/>
          <a:ext cx="5312004" cy="4297678"/>
        </p:xfrm>
        <a:graphic>
          <a:graphicData uri="http://schemas.openxmlformats.org/drawingml/2006/table">
            <a:tbl>
              <a:tblPr firstRow="1" bandRow="1">
                <a:tableStyleId>{5C22544A-7EE6-4342-B048-85BDC9FD1C3A}</a:tableStyleId>
              </a:tblPr>
              <a:tblGrid>
                <a:gridCol w="2656002">
                  <a:extLst>
                    <a:ext uri="{9D8B030D-6E8A-4147-A177-3AD203B41FA5}">
                      <a16:colId xmlns:a16="http://schemas.microsoft.com/office/drawing/2014/main" val="1860756390"/>
                    </a:ext>
                  </a:extLst>
                </a:gridCol>
                <a:gridCol w="2656002">
                  <a:extLst>
                    <a:ext uri="{9D8B030D-6E8A-4147-A177-3AD203B41FA5}">
                      <a16:colId xmlns:a16="http://schemas.microsoft.com/office/drawing/2014/main" val="839121778"/>
                    </a:ext>
                  </a:extLst>
                </a:gridCol>
              </a:tblGrid>
              <a:tr h="613954">
                <a:tc>
                  <a:txBody>
                    <a:bodyPr/>
                    <a:lstStyle/>
                    <a:p>
                      <a:r>
                        <a:rPr lang="en-GB" sz="2400" dirty="0"/>
                        <a:t>Week		</a:t>
                      </a:r>
                      <a:endParaRPr lang="en-US" sz="2400" dirty="0"/>
                    </a:p>
                  </a:txBody>
                  <a:tcPr/>
                </a:tc>
                <a:tc>
                  <a:txBody>
                    <a:bodyPr/>
                    <a:lstStyle/>
                    <a:p>
                      <a:endParaRPr lang="en-US" sz="2400" dirty="0"/>
                    </a:p>
                  </a:txBody>
                  <a:tcPr/>
                </a:tc>
                <a:extLst>
                  <a:ext uri="{0D108BD9-81ED-4DB2-BD59-A6C34878D82A}">
                    <a16:rowId xmlns:a16="http://schemas.microsoft.com/office/drawing/2014/main" val="682196719"/>
                  </a:ext>
                </a:extLst>
              </a:tr>
              <a:tr h="613954">
                <a:tc>
                  <a:txBody>
                    <a:bodyPr/>
                    <a:lstStyle/>
                    <a:p>
                      <a:r>
                        <a:rPr lang="en-GB" sz="2400" dirty="0"/>
                        <a:t>18-20</a:t>
                      </a:r>
                      <a:endParaRPr lang="en-US" sz="2400" dirty="0"/>
                    </a:p>
                  </a:txBody>
                  <a:tcPr/>
                </a:tc>
                <a:tc>
                  <a:txBody>
                    <a:bodyPr/>
                    <a:lstStyle/>
                    <a:p>
                      <a:r>
                        <a:rPr lang="en-GB" sz="2400" dirty="0"/>
                        <a:t>Parenting</a:t>
                      </a:r>
                      <a:endParaRPr lang="en-US" sz="2400" dirty="0"/>
                    </a:p>
                  </a:txBody>
                  <a:tcPr/>
                </a:tc>
                <a:extLst>
                  <a:ext uri="{0D108BD9-81ED-4DB2-BD59-A6C34878D82A}">
                    <a16:rowId xmlns:a16="http://schemas.microsoft.com/office/drawing/2014/main" val="1803760511"/>
                  </a:ext>
                </a:extLst>
              </a:tr>
              <a:tr h="613954">
                <a:tc>
                  <a:txBody>
                    <a:bodyPr/>
                    <a:lstStyle/>
                    <a:p>
                      <a:r>
                        <a:rPr lang="en-GB" sz="2400" dirty="0"/>
                        <a:t>21-22</a:t>
                      </a:r>
                      <a:endParaRPr lang="en-US" sz="2400" dirty="0"/>
                    </a:p>
                  </a:txBody>
                  <a:tcPr/>
                </a:tc>
                <a:tc>
                  <a:txBody>
                    <a:bodyPr/>
                    <a:lstStyle/>
                    <a:p>
                      <a:r>
                        <a:rPr lang="en-GB" sz="2400" dirty="0"/>
                        <a:t>Careers</a:t>
                      </a:r>
                      <a:endParaRPr lang="en-US" sz="2400" dirty="0"/>
                    </a:p>
                  </a:txBody>
                  <a:tcPr/>
                </a:tc>
                <a:extLst>
                  <a:ext uri="{0D108BD9-81ED-4DB2-BD59-A6C34878D82A}">
                    <a16:rowId xmlns:a16="http://schemas.microsoft.com/office/drawing/2014/main" val="1907868771"/>
                  </a:ext>
                </a:extLst>
              </a:tr>
              <a:tr h="613954">
                <a:tc>
                  <a:txBody>
                    <a:bodyPr/>
                    <a:lstStyle/>
                    <a:p>
                      <a:r>
                        <a:rPr lang="en-GB" sz="2400" dirty="0"/>
                        <a:t>22-25</a:t>
                      </a:r>
                      <a:endParaRPr lang="en-US" sz="2400" dirty="0"/>
                    </a:p>
                  </a:txBody>
                  <a:tcPr/>
                </a:tc>
                <a:tc>
                  <a:txBody>
                    <a:bodyPr/>
                    <a:lstStyle/>
                    <a:p>
                      <a:r>
                        <a:rPr lang="en-GB" sz="2400" dirty="0"/>
                        <a:t>Course Choice</a:t>
                      </a:r>
                      <a:endParaRPr lang="en-US" sz="2400" dirty="0"/>
                    </a:p>
                  </a:txBody>
                  <a:tcPr/>
                </a:tc>
                <a:extLst>
                  <a:ext uri="{0D108BD9-81ED-4DB2-BD59-A6C34878D82A}">
                    <a16:rowId xmlns:a16="http://schemas.microsoft.com/office/drawing/2014/main" val="1548356265"/>
                  </a:ext>
                </a:extLst>
              </a:tr>
              <a:tr h="613954">
                <a:tc>
                  <a:txBody>
                    <a:bodyPr/>
                    <a:lstStyle/>
                    <a:p>
                      <a:r>
                        <a:rPr lang="en-GB" sz="2400" dirty="0"/>
                        <a:t>26-30</a:t>
                      </a:r>
                      <a:endParaRPr lang="en-US" sz="2400" dirty="0"/>
                    </a:p>
                  </a:txBody>
                  <a:tcPr/>
                </a:tc>
                <a:tc>
                  <a:txBody>
                    <a:bodyPr/>
                    <a:lstStyle/>
                    <a:p>
                      <a:r>
                        <a:rPr lang="en-GB" sz="2400" dirty="0"/>
                        <a:t>Sexual Health</a:t>
                      </a:r>
                      <a:endParaRPr lang="en-US" sz="2400" dirty="0"/>
                    </a:p>
                  </a:txBody>
                  <a:tcPr/>
                </a:tc>
                <a:extLst>
                  <a:ext uri="{0D108BD9-81ED-4DB2-BD59-A6C34878D82A}">
                    <a16:rowId xmlns:a16="http://schemas.microsoft.com/office/drawing/2014/main" val="2284829485"/>
                  </a:ext>
                </a:extLst>
              </a:tr>
              <a:tr h="613954">
                <a:tc>
                  <a:txBody>
                    <a:bodyPr/>
                    <a:lstStyle/>
                    <a:p>
                      <a:r>
                        <a:rPr lang="en-GB" sz="2400" dirty="0"/>
                        <a:t>31-34</a:t>
                      </a:r>
                      <a:endParaRPr lang="en-US" sz="2400" dirty="0"/>
                    </a:p>
                  </a:txBody>
                  <a:tcPr/>
                </a:tc>
                <a:tc>
                  <a:txBody>
                    <a:bodyPr/>
                    <a:lstStyle/>
                    <a:p>
                      <a:r>
                        <a:rPr lang="en-GB" sz="2400" dirty="0"/>
                        <a:t>Mental Health</a:t>
                      </a:r>
                      <a:endParaRPr lang="en-US" sz="2400" dirty="0"/>
                    </a:p>
                  </a:txBody>
                  <a:tcPr/>
                </a:tc>
                <a:extLst>
                  <a:ext uri="{0D108BD9-81ED-4DB2-BD59-A6C34878D82A}">
                    <a16:rowId xmlns:a16="http://schemas.microsoft.com/office/drawing/2014/main" val="998899917"/>
                  </a:ext>
                </a:extLst>
              </a:tr>
              <a:tr h="613954">
                <a:tc>
                  <a:txBody>
                    <a:bodyPr/>
                    <a:lstStyle/>
                    <a:p>
                      <a:r>
                        <a:rPr lang="en-GB" sz="2400" dirty="0"/>
                        <a:t>35-40</a:t>
                      </a:r>
                      <a:endParaRPr lang="en-US" sz="2400" dirty="0"/>
                    </a:p>
                  </a:txBody>
                  <a:tcPr/>
                </a:tc>
                <a:tc>
                  <a:txBody>
                    <a:bodyPr/>
                    <a:lstStyle/>
                    <a:p>
                      <a:r>
                        <a:rPr lang="en-GB" sz="2400" dirty="0"/>
                        <a:t>Study Skills</a:t>
                      </a:r>
                      <a:endParaRPr lang="en-US" sz="2400" dirty="0"/>
                    </a:p>
                  </a:txBody>
                  <a:tcPr/>
                </a:tc>
                <a:extLst>
                  <a:ext uri="{0D108BD9-81ED-4DB2-BD59-A6C34878D82A}">
                    <a16:rowId xmlns:a16="http://schemas.microsoft.com/office/drawing/2014/main" val="2314910084"/>
                  </a:ext>
                </a:extLst>
              </a:tr>
            </a:tbl>
          </a:graphicData>
        </a:graphic>
      </p:graphicFrame>
      <p:graphicFrame>
        <p:nvGraphicFramePr>
          <p:cNvPr id="15" name="Table 12">
            <a:extLst>
              <a:ext uri="{FF2B5EF4-FFF2-40B4-BE49-F238E27FC236}">
                <a16:creationId xmlns:a16="http://schemas.microsoft.com/office/drawing/2014/main" id="{85B8AAFB-1BB8-3647-AF1B-AA7E4ED34FD0}"/>
              </a:ext>
            </a:extLst>
          </p:cNvPr>
          <p:cNvGraphicFramePr>
            <a:graphicFrameLocks noGrp="1"/>
          </p:cNvGraphicFramePr>
          <p:nvPr>
            <p:ph sz="half" idx="2"/>
            <p:extLst>
              <p:ext uri="{D42A27DB-BD31-4B8C-83A1-F6EECF244321}">
                <p14:modId xmlns:p14="http://schemas.microsoft.com/office/powerpoint/2010/main" val="3700202263"/>
              </p:ext>
            </p:extLst>
          </p:nvPr>
        </p:nvGraphicFramePr>
        <p:xfrm>
          <a:off x="671144" y="2317975"/>
          <a:ext cx="4824412" cy="4297680"/>
        </p:xfrm>
        <a:graphic>
          <a:graphicData uri="http://schemas.openxmlformats.org/drawingml/2006/table">
            <a:tbl>
              <a:tblPr firstRow="1" bandRow="1">
                <a:tableStyleId>{5C22544A-7EE6-4342-B048-85BDC9FD1C3A}</a:tableStyleId>
              </a:tblPr>
              <a:tblGrid>
                <a:gridCol w="2412206">
                  <a:extLst>
                    <a:ext uri="{9D8B030D-6E8A-4147-A177-3AD203B41FA5}">
                      <a16:colId xmlns:a16="http://schemas.microsoft.com/office/drawing/2014/main" val="1860756390"/>
                    </a:ext>
                  </a:extLst>
                </a:gridCol>
                <a:gridCol w="2412206">
                  <a:extLst>
                    <a:ext uri="{9D8B030D-6E8A-4147-A177-3AD203B41FA5}">
                      <a16:colId xmlns:a16="http://schemas.microsoft.com/office/drawing/2014/main" val="839121778"/>
                    </a:ext>
                  </a:extLst>
                </a:gridCol>
              </a:tblGrid>
              <a:tr h="364729">
                <a:tc>
                  <a:txBody>
                    <a:bodyPr/>
                    <a:lstStyle/>
                    <a:p>
                      <a:r>
                        <a:rPr lang="en-GB" sz="2400" dirty="0"/>
                        <a:t>Week		</a:t>
                      </a:r>
                      <a:endParaRPr lang="en-US" sz="2400" dirty="0"/>
                    </a:p>
                  </a:txBody>
                  <a:tcPr/>
                </a:tc>
                <a:tc>
                  <a:txBody>
                    <a:bodyPr/>
                    <a:lstStyle/>
                    <a:p>
                      <a:endParaRPr lang="en-US" sz="2400" dirty="0"/>
                    </a:p>
                  </a:txBody>
                  <a:tcPr/>
                </a:tc>
                <a:extLst>
                  <a:ext uri="{0D108BD9-81ED-4DB2-BD59-A6C34878D82A}">
                    <a16:rowId xmlns:a16="http://schemas.microsoft.com/office/drawing/2014/main" val="682196719"/>
                  </a:ext>
                </a:extLst>
              </a:tr>
              <a:tr h="605356">
                <a:tc>
                  <a:txBody>
                    <a:bodyPr/>
                    <a:lstStyle/>
                    <a:p>
                      <a:r>
                        <a:rPr lang="en-GB" sz="2400" dirty="0"/>
                        <a:t>1</a:t>
                      </a:r>
                      <a:endParaRPr lang="en-US" sz="2400" dirty="0"/>
                    </a:p>
                  </a:txBody>
                  <a:tcPr/>
                </a:tc>
                <a:tc>
                  <a:txBody>
                    <a:bodyPr/>
                    <a:lstStyle/>
                    <a:p>
                      <a:r>
                        <a:rPr lang="en-GB" sz="2400" dirty="0"/>
                        <a:t>Introductory Lesson</a:t>
                      </a:r>
                      <a:endParaRPr lang="en-US" sz="2400" dirty="0"/>
                    </a:p>
                  </a:txBody>
                  <a:tcPr/>
                </a:tc>
                <a:extLst>
                  <a:ext uri="{0D108BD9-81ED-4DB2-BD59-A6C34878D82A}">
                    <a16:rowId xmlns:a16="http://schemas.microsoft.com/office/drawing/2014/main" val="1907868771"/>
                  </a:ext>
                </a:extLst>
              </a:tr>
              <a:tr h="364729">
                <a:tc>
                  <a:txBody>
                    <a:bodyPr/>
                    <a:lstStyle/>
                    <a:p>
                      <a:r>
                        <a:rPr lang="en-GB" sz="2400" dirty="0"/>
                        <a:t>2-5</a:t>
                      </a:r>
                      <a:endParaRPr lang="en-US" sz="2400" dirty="0"/>
                    </a:p>
                  </a:txBody>
                  <a:tcPr/>
                </a:tc>
                <a:tc>
                  <a:txBody>
                    <a:bodyPr/>
                    <a:lstStyle/>
                    <a:p>
                      <a:r>
                        <a:rPr lang="en-GB" sz="2400" dirty="0"/>
                        <a:t>Taking Responsibility</a:t>
                      </a:r>
                      <a:endParaRPr lang="en-US" sz="2400" dirty="0"/>
                    </a:p>
                  </a:txBody>
                  <a:tcPr/>
                </a:tc>
                <a:extLst>
                  <a:ext uri="{0D108BD9-81ED-4DB2-BD59-A6C34878D82A}">
                    <a16:rowId xmlns:a16="http://schemas.microsoft.com/office/drawing/2014/main" val="1548356265"/>
                  </a:ext>
                </a:extLst>
              </a:tr>
              <a:tr h="364729">
                <a:tc>
                  <a:txBody>
                    <a:bodyPr/>
                    <a:lstStyle/>
                    <a:p>
                      <a:r>
                        <a:rPr lang="en-GB" sz="2400" dirty="0"/>
                        <a:t>6-7</a:t>
                      </a:r>
                      <a:endParaRPr lang="en-US" sz="2400" dirty="0"/>
                    </a:p>
                  </a:txBody>
                  <a:tcPr/>
                </a:tc>
                <a:tc>
                  <a:txBody>
                    <a:bodyPr/>
                    <a:lstStyle/>
                    <a:p>
                      <a:r>
                        <a:rPr lang="en-GB" sz="2400" dirty="0"/>
                        <a:t>Personal Safety</a:t>
                      </a:r>
                      <a:endParaRPr lang="en-US" sz="2400" dirty="0"/>
                    </a:p>
                  </a:txBody>
                  <a:tcPr/>
                </a:tc>
                <a:extLst>
                  <a:ext uri="{0D108BD9-81ED-4DB2-BD59-A6C34878D82A}">
                    <a16:rowId xmlns:a16="http://schemas.microsoft.com/office/drawing/2014/main" val="2284829485"/>
                  </a:ext>
                </a:extLst>
              </a:tr>
              <a:tr h="364729">
                <a:tc>
                  <a:txBody>
                    <a:bodyPr/>
                    <a:lstStyle/>
                    <a:p>
                      <a:r>
                        <a:rPr lang="en-GB" sz="2400" dirty="0"/>
                        <a:t>8-12</a:t>
                      </a:r>
                      <a:endParaRPr lang="en-US" sz="2400" dirty="0"/>
                    </a:p>
                  </a:txBody>
                  <a:tcPr/>
                </a:tc>
                <a:tc>
                  <a:txBody>
                    <a:bodyPr/>
                    <a:lstStyle/>
                    <a:p>
                      <a:r>
                        <a:rPr lang="en-GB" sz="2400" dirty="0"/>
                        <a:t>Knife Crime</a:t>
                      </a:r>
                      <a:endParaRPr lang="en-US" sz="2400" dirty="0"/>
                    </a:p>
                  </a:txBody>
                  <a:tcPr/>
                </a:tc>
                <a:extLst>
                  <a:ext uri="{0D108BD9-81ED-4DB2-BD59-A6C34878D82A}">
                    <a16:rowId xmlns:a16="http://schemas.microsoft.com/office/drawing/2014/main" val="998899917"/>
                  </a:ext>
                </a:extLst>
              </a:tr>
              <a:tr h="364729">
                <a:tc>
                  <a:txBody>
                    <a:bodyPr/>
                    <a:lstStyle/>
                    <a:p>
                      <a:r>
                        <a:rPr lang="en-GB" sz="2400" dirty="0"/>
                        <a:t>13-14</a:t>
                      </a:r>
                      <a:endParaRPr lang="en-US" sz="2400" dirty="0"/>
                    </a:p>
                  </a:txBody>
                  <a:tcPr/>
                </a:tc>
                <a:tc>
                  <a:txBody>
                    <a:bodyPr/>
                    <a:lstStyle/>
                    <a:p>
                      <a:r>
                        <a:rPr lang="en-GB" sz="2400" dirty="0"/>
                        <a:t>Relationships</a:t>
                      </a:r>
                      <a:endParaRPr lang="en-US" sz="2400" dirty="0"/>
                    </a:p>
                  </a:txBody>
                  <a:tcPr/>
                </a:tc>
                <a:extLst>
                  <a:ext uri="{0D108BD9-81ED-4DB2-BD59-A6C34878D82A}">
                    <a16:rowId xmlns:a16="http://schemas.microsoft.com/office/drawing/2014/main" val="2314910084"/>
                  </a:ext>
                </a:extLst>
              </a:tr>
              <a:tr h="364729">
                <a:tc>
                  <a:txBody>
                    <a:bodyPr/>
                    <a:lstStyle/>
                    <a:p>
                      <a:r>
                        <a:rPr lang="en-GB" sz="2400" dirty="0"/>
                        <a:t>15-17</a:t>
                      </a:r>
                      <a:endParaRPr lang="en-US" sz="2400" dirty="0"/>
                    </a:p>
                  </a:txBody>
                  <a:tcPr/>
                </a:tc>
                <a:tc>
                  <a:txBody>
                    <a:bodyPr/>
                    <a:lstStyle/>
                    <a:p>
                      <a:r>
                        <a:rPr lang="en-GB" sz="2400" dirty="0"/>
                        <a:t>Drugs</a:t>
                      </a:r>
                      <a:endParaRPr lang="en-US" sz="2400" dirty="0"/>
                    </a:p>
                  </a:txBody>
                  <a:tcPr/>
                </a:tc>
                <a:extLst>
                  <a:ext uri="{0D108BD9-81ED-4DB2-BD59-A6C34878D82A}">
                    <a16:rowId xmlns:a16="http://schemas.microsoft.com/office/drawing/2014/main" val="287590826"/>
                  </a:ext>
                </a:extLst>
              </a:tr>
            </a:tbl>
          </a:graphicData>
        </a:graphic>
      </p:graphicFrame>
    </p:spTree>
    <p:extLst>
      <p:ext uri="{BB962C8B-B14F-4D97-AF65-F5344CB8AC3E}">
        <p14:creationId xmlns:p14="http://schemas.microsoft.com/office/powerpoint/2010/main" val="2364074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D9D1E-FF43-AB46-BD72-B848C32D0C92}"/>
              </a:ext>
            </a:extLst>
          </p:cNvPr>
          <p:cNvSpPr>
            <a:spLocks noGrp="1"/>
          </p:cNvSpPr>
          <p:nvPr>
            <p:ph type="title"/>
          </p:nvPr>
        </p:nvSpPr>
        <p:spPr/>
        <p:txBody>
          <a:bodyPr/>
          <a:lstStyle/>
          <a:p>
            <a:r>
              <a:rPr lang="en-GB" sz="4800" dirty="0"/>
              <a:t>Challenges</a:t>
            </a:r>
            <a:endParaRPr lang="en-US" sz="4800" dirty="0"/>
          </a:p>
        </p:txBody>
      </p:sp>
      <p:sp>
        <p:nvSpPr>
          <p:cNvPr id="4" name="Content Placeholder 3">
            <a:extLst>
              <a:ext uri="{FF2B5EF4-FFF2-40B4-BE49-F238E27FC236}">
                <a16:creationId xmlns:a16="http://schemas.microsoft.com/office/drawing/2014/main" id="{50C37860-B367-9743-845A-864BCE28E391}"/>
              </a:ext>
            </a:extLst>
          </p:cNvPr>
          <p:cNvSpPr>
            <a:spLocks noGrp="1"/>
          </p:cNvSpPr>
          <p:nvPr>
            <p:ph idx="1"/>
          </p:nvPr>
        </p:nvSpPr>
        <p:spPr/>
        <p:txBody>
          <a:bodyPr>
            <a:noAutofit/>
          </a:bodyPr>
          <a:lstStyle/>
          <a:p>
            <a:r>
              <a:rPr lang="en-GB" sz="2400" dirty="0"/>
              <a:t>Preferable to work in smaller groups (targeted intervention)</a:t>
            </a:r>
          </a:p>
          <a:p>
            <a:r>
              <a:rPr lang="en-GB" sz="2400" dirty="0"/>
              <a:t>Resource implication (differentiated materials)</a:t>
            </a:r>
          </a:p>
          <a:p>
            <a:r>
              <a:rPr lang="en-GB" sz="2400" dirty="0"/>
              <a:t>Time</a:t>
            </a:r>
          </a:p>
          <a:p>
            <a:r>
              <a:rPr lang="en-GB" sz="2400" dirty="0"/>
              <a:t>Financial constraints</a:t>
            </a:r>
          </a:p>
          <a:p>
            <a:r>
              <a:rPr lang="en-GB" sz="2400" dirty="0"/>
              <a:t>Re-structuring / timetabling implications</a:t>
            </a:r>
          </a:p>
          <a:p>
            <a:r>
              <a:rPr lang="en-GB" sz="2400" dirty="0"/>
              <a:t>Class cover</a:t>
            </a:r>
          </a:p>
          <a:p>
            <a:r>
              <a:rPr lang="en-GB" sz="2400" dirty="0"/>
              <a:t>Buying in resources to meet holistic needs</a:t>
            </a:r>
            <a:endParaRPr lang="en-US" sz="2400" dirty="0"/>
          </a:p>
        </p:txBody>
      </p:sp>
    </p:spTree>
    <p:extLst>
      <p:ext uri="{BB962C8B-B14F-4D97-AF65-F5344CB8AC3E}">
        <p14:creationId xmlns:p14="http://schemas.microsoft.com/office/powerpoint/2010/main" val="4203487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2EAB5-EC27-4941-9E12-831B98A5DEB0}"/>
              </a:ext>
            </a:extLst>
          </p:cNvPr>
          <p:cNvSpPr>
            <a:spLocks noGrp="1"/>
          </p:cNvSpPr>
          <p:nvPr>
            <p:ph type="title"/>
          </p:nvPr>
        </p:nvSpPr>
        <p:spPr/>
        <p:txBody>
          <a:bodyPr/>
          <a:lstStyle/>
          <a:p>
            <a:r>
              <a:rPr lang="en-GB" sz="4800" dirty="0"/>
              <a:t>The Caring Community</a:t>
            </a:r>
            <a:endParaRPr lang="en-US" sz="4800" dirty="0"/>
          </a:p>
        </p:txBody>
      </p:sp>
      <p:sp>
        <p:nvSpPr>
          <p:cNvPr id="3" name="Content Placeholder 2">
            <a:extLst>
              <a:ext uri="{FF2B5EF4-FFF2-40B4-BE49-F238E27FC236}">
                <a16:creationId xmlns:a16="http://schemas.microsoft.com/office/drawing/2014/main" id="{CA8BB325-9040-774D-8DF1-D56718998D52}"/>
              </a:ext>
            </a:extLst>
          </p:cNvPr>
          <p:cNvSpPr>
            <a:spLocks noGrp="1"/>
          </p:cNvSpPr>
          <p:nvPr>
            <p:ph idx="1"/>
          </p:nvPr>
        </p:nvSpPr>
        <p:spPr>
          <a:xfrm>
            <a:off x="483811" y="2497666"/>
            <a:ext cx="11168814" cy="4139595"/>
          </a:xfrm>
        </p:spPr>
        <p:txBody>
          <a:bodyPr>
            <a:noAutofit/>
          </a:bodyPr>
          <a:lstStyle/>
          <a:p>
            <a:r>
              <a:rPr lang="en-GB" sz="2400" dirty="0"/>
              <a:t>Why bother?</a:t>
            </a:r>
          </a:p>
          <a:p>
            <a:endParaRPr lang="en-GB" sz="2400" dirty="0"/>
          </a:p>
          <a:p>
            <a:r>
              <a:rPr lang="en-GB" sz="2400" dirty="0"/>
              <a:t>Academic results (focus on attainment) versus personal development </a:t>
            </a:r>
          </a:p>
          <a:p>
            <a:endParaRPr lang="en-GB" sz="2400" dirty="0"/>
          </a:p>
          <a:p>
            <a:r>
              <a:rPr lang="en-GB" sz="2400" dirty="0"/>
              <a:t>A whole school vision will help develop self confidence, self esteem, develop resilience and equip young people with skills that are essential in working towards the type of academic success that is a true reflection of their ability.  But more importantly they will also equip them with a greater sense of emotional wellbeing.</a:t>
            </a:r>
          </a:p>
          <a:p>
            <a:endParaRPr lang="en-GB" sz="2400" dirty="0"/>
          </a:p>
          <a:p>
            <a:endParaRPr lang="en-GB" sz="2400" dirty="0"/>
          </a:p>
          <a:p>
            <a:endParaRPr lang="en-GB" sz="2400" dirty="0"/>
          </a:p>
          <a:p>
            <a:endParaRPr lang="en-GB" sz="2400" dirty="0"/>
          </a:p>
          <a:p>
            <a:endParaRPr lang="en-GB" sz="2400" dirty="0"/>
          </a:p>
          <a:p>
            <a:endParaRPr lang="en-GB" sz="2400" dirty="0"/>
          </a:p>
        </p:txBody>
      </p:sp>
    </p:spTree>
    <p:extLst>
      <p:ext uri="{BB962C8B-B14F-4D97-AF65-F5344CB8AC3E}">
        <p14:creationId xmlns:p14="http://schemas.microsoft.com/office/powerpoint/2010/main" val="2517133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FF445-2514-EB4F-8704-01113782F963}"/>
              </a:ext>
            </a:extLst>
          </p:cNvPr>
          <p:cNvSpPr>
            <a:spLocks noGrp="1"/>
          </p:cNvSpPr>
          <p:nvPr>
            <p:ph type="title"/>
          </p:nvPr>
        </p:nvSpPr>
        <p:spPr/>
        <p:txBody>
          <a:bodyPr/>
          <a:lstStyle/>
          <a:p>
            <a:r>
              <a:rPr lang="en-GB" dirty="0"/>
              <a:t>How schools identify young people with emotional vulnerability</a:t>
            </a:r>
            <a:endParaRPr lang="en-US" dirty="0"/>
          </a:p>
        </p:txBody>
      </p:sp>
      <p:sp>
        <p:nvSpPr>
          <p:cNvPr id="3" name="Content Placeholder 2">
            <a:extLst>
              <a:ext uri="{FF2B5EF4-FFF2-40B4-BE49-F238E27FC236}">
                <a16:creationId xmlns:a16="http://schemas.microsoft.com/office/drawing/2014/main" id="{2FD339C3-A172-9F49-93D4-D9A12FF5D24F}"/>
              </a:ext>
            </a:extLst>
          </p:cNvPr>
          <p:cNvSpPr>
            <a:spLocks noGrp="1"/>
          </p:cNvSpPr>
          <p:nvPr>
            <p:ph idx="1"/>
          </p:nvPr>
        </p:nvSpPr>
        <p:spPr>
          <a:xfrm>
            <a:off x="1154954" y="2603500"/>
            <a:ext cx="8825659" cy="3416300"/>
          </a:xfrm>
        </p:spPr>
        <p:txBody>
          <a:bodyPr>
            <a:normAutofit fontScale="92500"/>
          </a:bodyPr>
          <a:lstStyle/>
          <a:p>
            <a:r>
              <a:rPr lang="en-GB" sz="2400" dirty="0"/>
              <a:t>Attendance concerns</a:t>
            </a:r>
          </a:p>
          <a:p>
            <a:r>
              <a:rPr lang="en-GB" sz="2400" dirty="0"/>
              <a:t>Observations – isolation/withdrawn </a:t>
            </a:r>
          </a:p>
          <a:p>
            <a:r>
              <a:rPr lang="en-GB" sz="2400" dirty="0"/>
              <a:t>Drop in academic performance</a:t>
            </a:r>
          </a:p>
          <a:p>
            <a:r>
              <a:rPr lang="en-GB" sz="2400" dirty="0"/>
              <a:t>Wellbeing concern referrals covering </a:t>
            </a:r>
            <a:r>
              <a:rPr lang="en-GB" sz="2400" dirty="0" err="1"/>
              <a:t>SHANARRI</a:t>
            </a:r>
            <a:r>
              <a:rPr lang="en-GB" sz="2400" dirty="0"/>
              <a:t> indicators</a:t>
            </a:r>
          </a:p>
          <a:p>
            <a:r>
              <a:rPr lang="en-GB" sz="2400" dirty="0"/>
              <a:t>Staff referrals</a:t>
            </a:r>
          </a:p>
          <a:p>
            <a:r>
              <a:rPr lang="en-GB" sz="2400" dirty="0"/>
              <a:t>Self referrals      All come from a caring community ethos</a:t>
            </a:r>
          </a:p>
          <a:p>
            <a:r>
              <a:rPr lang="en-GB" sz="2400" dirty="0"/>
              <a:t>Peer referrals    </a:t>
            </a:r>
          </a:p>
        </p:txBody>
      </p:sp>
      <p:sp>
        <p:nvSpPr>
          <p:cNvPr id="7" name="Right Brace 6">
            <a:extLst>
              <a:ext uri="{FF2B5EF4-FFF2-40B4-BE49-F238E27FC236}">
                <a16:creationId xmlns:a16="http://schemas.microsoft.com/office/drawing/2014/main" id="{1D05297D-616B-8B44-A11D-475E4081D4B0}"/>
              </a:ext>
            </a:extLst>
          </p:cNvPr>
          <p:cNvSpPr/>
          <p:nvPr/>
        </p:nvSpPr>
        <p:spPr>
          <a:xfrm flipV="1">
            <a:off x="3398408" y="4656364"/>
            <a:ext cx="169687" cy="99816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08707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B494C-721F-804D-91DC-082EA2D4CF4F}"/>
              </a:ext>
            </a:extLst>
          </p:cNvPr>
          <p:cNvSpPr>
            <a:spLocks noGrp="1"/>
          </p:cNvSpPr>
          <p:nvPr>
            <p:ph type="title"/>
          </p:nvPr>
        </p:nvSpPr>
        <p:spPr/>
        <p:txBody>
          <a:bodyPr/>
          <a:lstStyle/>
          <a:p>
            <a:r>
              <a:rPr lang="en-GB" sz="4000" dirty="0"/>
              <a:t>How do we support these pupils</a:t>
            </a:r>
            <a:endParaRPr lang="en-US" sz="4000" dirty="0"/>
          </a:p>
        </p:txBody>
      </p:sp>
      <p:sp>
        <p:nvSpPr>
          <p:cNvPr id="3" name="Content Placeholder 2">
            <a:extLst>
              <a:ext uri="{FF2B5EF4-FFF2-40B4-BE49-F238E27FC236}">
                <a16:creationId xmlns:a16="http://schemas.microsoft.com/office/drawing/2014/main" id="{6DB5C2F7-93B4-9D4C-809E-192E8FECD58B}"/>
              </a:ext>
            </a:extLst>
          </p:cNvPr>
          <p:cNvSpPr>
            <a:spLocks noGrp="1"/>
          </p:cNvSpPr>
          <p:nvPr>
            <p:ph idx="1"/>
          </p:nvPr>
        </p:nvSpPr>
        <p:spPr>
          <a:xfrm>
            <a:off x="468690" y="2391832"/>
            <a:ext cx="11248572" cy="4088535"/>
          </a:xfrm>
        </p:spPr>
        <p:txBody>
          <a:bodyPr>
            <a:normAutofit/>
          </a:bodyPr>
          <a:lstStyle/>
          <a:p>
            <a:r>
              <a:rPr lang="en-GB" sz="2400" dirty="0"/>
              <a:t>Universal and targeted intervention</a:t>
            </a:r>
          </a:p>
          <a:p>
            <a:r>
              <a:rPr lang="en-GB" sz="2400" dirty="0"/>
              <a:t>1-1 support </a:t>
            </a:r>
          </a:p>
          <a:p>
            <a:r>
              <a:rPr lang="en-GB" sz="2400" dirty="0"/>
              <a:t>Smaller (targeted) group work</a:t>
            </a:r>
          </a:p>
          <a:p>
            <a:r>
              <a:rPr lang="en-GB" sz="2400" dirty="0"/>
              <a:t>Referrals to in-house support (Pupil / School Support Workers)</a:t>
            </a:r>
          </a:p>
          <a:p>
            <a:r>
              <a:rPr lang="en-GB" sz="2400" dirty="0"/>
              <a:t>Listening / Counselling Service</a:t>
            </a:r>
          </a:p>
          <a:p>
            <a:r>
              <a:rPr lang="en-GB" sz="2400" dirty="0"/>
              <a:t>Inter-agency collaboration / intervention</a:t>
            </a:r>
          </a:p>
          <a:p>
            <a:r>
              <a:rPr lang="en-GB" sz="2400" dirty="0"/>
              <a:t>Staged intervention meetings</a:t>
            </a:r>
          </a:p>
          <a:p>
            <a:endParaRPr lang="en-GB" sz="2400" dirty="0"/>
          </a:p>
          <a:p>
            <a:endParaRPr lang="en-US" sz="2400" dirty="0"/>
          </a:p>
        </p:txBody>
      </p:sp>
    </p:spTree>
    <p:extLst>
      <p:ext uri="{BB962C8B-B14F-4D97-AF65-F5344CB8AC3E}">
        <p14:creationId xmlns:p14="http://schemas.microsoft.com/office/powerpoint/2010/main" val="3079864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FD0E039-48C0-E442-B2A2-82E01527A882}"/>
              </a:ext>
            </a:extLst>
          </p:cNvPr>
          <p:cNvSpPr txBox="1"/>
          <p:nvPr/>
        </p:nvSpPr>
        <p:spPr>
          <a:xfrm>
            <a:off x="4283982" y="2348328"/>
            <a:ext cx="2986012" cy="3046988"/>
          </a:xfrm>
          <a:prstGeom prst="rect">
            <a:avLst/>
          </a:prstGeom>
          <a:noFill/>
        </p:spPr>
        <p:txBody>
          <a:bodyPr wrap="square">
            <a:spAutoFit/>
          </a:bodyPr>
          <a:lstStyle/>
          <a:p>
            <a:r>
              <a:rPr lang="en-GB" sz="2400" dirty="0"/>
              <a:t>Medical</a:t>
            </a:r>
          </a:p>
          <a:p>
            <a:r>
              <a:rPr lang="en-GB" sz="2400" dirty="0"/>
              <a:t>Anxiety </a:t>
            </a:r>
          </a:p>
          <a:p>
            <a:r>
              <a:rPr lang="en-GB" sz="2400" dirty="0"/>
              <a:t>School Refusal</a:t>
            </a:r>
          </a:p>
          <a:p>
            <a:r>
              <a:rPr lang="en-GB" sz="2400" dirty="0"/>
              <a:t>Family situations</a:t>
            </a:r>
          </a:p>
          <a:p>
            <a:r>
              <a:rPr lang="en-GB" sz="2400" dirty="0"/>
              <a:t>Sexuality</a:t>
            </a:r>
          </a:p>
          <a:p>
            <a:r>
              <a:rPr lang="en-GB" sz="2400" dirty="0"/>
              <a:t>Community Situation</a:t>
            </a:r>
            <a:endParaRPr lang="en-US" sz="2400" dirty="0"/>
          </a:p>
          <a:p>
            <a:endParaRPr lang="en-US" sz="2400" dirty="0"/>
          </a:p>
        </p:txBody>
      </p:sp>
      <p:sp>
        <p:nvSpPr>
          <p:cNvPr id="14" name="Text Placeholder 14">
            <a:extLst>
              <a:ext uri="{FF2B5EF4-FFF2-40B4-BE49-F238E27FC236}">
                <a16:creationId xmlns:a16="http://schemas.microsoft.com/office/drawing/2014/main" id="{903FEF98-A6BC-784C-889A-D9D1740EAF6D}"/>
              </a:ext>
            </a:extLst>
          </p:cNvPr>
          <p:cNvSpPr txBox="1">
            <a:spLocks/>
          </p:cNvSpPr>
          <p:nvPr/>
        </p:nvSpPr>
        <p:spPr>
          <a:xfrm>
            <a:off x="7725834" y="710595"/>
            <a:ext cx="4466166" cy="4490357"/>
          </a:xfrm>
          <a:prstGeom prst="rect">
            <a:avLst/>
          </a:prstGeom>
        </p:spPr>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285750" indent="-285750">
              <a:buFont typeface="Wingdings" pitchFamily="2" charset="2"/>
              <a:buChar char="Ø"/>
            </a:pPr>
            <a:r>
              <a:rPr lang="en-GB" sz="2400" dirty="0"/>
              <a:t>Family Support</a:t>
            </a:r>
          </a:p>
          <a:p>
            <a:pPr marL="285750" indent="-285750">
              <a:buFont typeface="Wingdings" pitchFamily="2" charset="2"/>
              <a:buChar char="Ø"/>
            </a:pPr>
            <a:r>
              <a:rPr lang="en-GB" sz="2400" dirty="0"/>
              <a:t>Pupil Support workers</a:t>
            </a:r>
          </a:p>
          <a:p>
            <a:pPr marL="285750" indent="-285750">
              <a:buFont typeface="Wingdings" pitchFamily="2" charset="2"/>
              <a:buChar char="Ø"/>
            </a:pPr>
            <a:r>
              <a:rPr lang="en-GB" sz="2400" dirty="0"/>
              <a:t>School Nurse</a:t>
            </a:r>
          </a:p>
          <a:p>
            <a:pPr marL="285750" indent="-285750">
              <a:buFont typeface="Wingdings" pitchFamily="2" charset="2"/>
              <a:buChar char="Ø"/>
            </a:pPr>
            <a:r>
              <a:rPr lang="en-GB" sz="2400" dirty="0"/>
              <a:t>Community Learning and Development</a:t>
            </a:r>
          </a:p>
          <a:p>
            <a:pPr marL="285750" indent="-285750">
              <a:buFont typeface="Wingdings" pitchFamily="2" charset="2"/>
              <a:buChar char="Ø"/>
            </a:pPr>
            <a:r>
              <a:rPr lang="en-GB" sz="2400" dirty="0"/>
              <a:t>Education Psychologist</a:t>
            </a:r>
          </a:p>
          <a:p>
            <a:pPr marL="285750" indent="-285750">
              <a:buFont typeface="Wingdings" pitchFamily="2" charset="2"/>
              <a:buChar char="Ø"/>
            </a:pPr>
            <a:r>
              <a:rPr lang="en-GB" sz="2400" dirty="0"/>
              <a:t>CAMHS</a:t>
            </a:r>
          </a:p>
          <a:p>
            <a:pPr marL="285750" indent="-285750">
              <a:buFont typeface="Wingdings" pitchFamily="2" charset="2"/>
              <a:buChar char="Ø"/>
            </a:pPr>
            <a:r>
              <a:rPr lang="en-GB" sz="2400" dirty="0"/>
              <a:t>Outreach</a:t>
            </a:r>
          </a:p>
          <a:p>
            <a:pPr marL="285750" indent="-285750">
              <a:buFont typeface="Wingdings" pitchFamily="2" charset="2"/>
              <a:buChar char="Ø"/>
            </a:pPr>
            <a:r>
              <a:rPr lang="en-GB" sz="2400" dirty="0" err="1"/>
              <a:t>Barnardo’s</a:t>
            </a:r>
            <a:endParaRPr lang="en-GB" sz="2400" dirty="0"/>
          </a:p>
          <a:p>
            <a:pPr marL="285750" indent="-285750">
              <a:buFont typeface="Wingdings" pitchFamily="2" charset="2"/>
              <a:buChar char="Ø"/>
            </a:pPr>
            <a:r>
              <a:rPr lang="en-GB" sz="2400" dirty="0"/>
              <a:t>Speech and Language</a:t>
            </a:r>
          </a:p>
          <a:p>
            <a:pPr marL="285750" indent="-285750">
              <a:buFont typeface="Wingdings" pitchFamily="2" charset="2"/>
              <a:buChar char="Ø"/>
            </a:pPr>
            <a:r>
              <a:rPr lang="en-GB" sz="2400" dirty="0"/>
              <a:t>Penumbra</a:t>
            </a:r>
          </a:p>
          <a:p>
            <a:pPr marL="285750" indent="-285750">
              <a:buFont typeface="Wingdings" pitchFamily="2" charset="2"/>
              <a:buChar char="Ø"/>
            </a:pPr>
            <a:r>
              <a:rPr lang="en-GB" sz="2400" dirty="0"/>
              <a:t>SCRA</a:t>
            </a:r>
          </a:p>
          <a:p>
            <a:pPr marL="285750" indent="-285750">
              <a:buFont typeface="Wingdings" pitchFamily="2" charset="2"/>
              <a:buChar char="Ø"/>
            </a:pPr>
            <a:endParaRPr lang="en-GB" sz="2400" dirty="0"/>
          </a:p>
          <a:p>
            <a:pPr marL="285750" indent="-285750">
              <a:buFont typeface="Wingdings" pitchFamily="2" charset="2"/>
              <a:buChar char="Ø"/>
            </a:pPr>
            <a:endParaRPr lang="en-US" sz="2400" dirty="0"/>
          </a:p>
          <a:p>
            <a:endParaRPr lang="en-US" sz="2400" dirty="0"/>
          </a:p>
        </p:txBody>
      </p:sp>
      <p:sp>
        <p:nvSpPr>
          <p:cNvPr id="16" name="Text Placeholder 10">
            <a:extLst>
              <a:ext uri="{FF2B5EF4-FFF2-40B4-BE49-F238E27FC236}">
                <a16:creationId xmlns:a16="http://schemas.microsoft.com/office/drawing/2014/main" id="{232BF420-B6F7-E24D-826C-BB8D49FF8078}"/>
              </a:ext>
            </a:extLst>
          </p:cNvPr>
          <p:cNvSpPr txBox="1">
            <a:spLocks/>
          </p:cNvSpPr>
          <p:nvPr/>
        </p:nvSpPr>
        <p:spPr>
          <a:xfrm>
            <a:off x="686263" y="2910416"/>
            <a:ext cx="3141879" cy="2847293"/>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lgn="ctr">
              <a:buNone/>
            </a:pPr>
            <a:endParaRPr lang="en-GB" sz="2400" dirty="0"/>
          </a:p>
          <a:p>
            <a:pPr marL="0" indent="0" algn="ctr">
              <a:buNone/>
            </a:pPr>
            <a:r>
              <a:rPr lang="en-GB" sz="2400" dirty="0"/>
              <a:t>Child or Young Person</a:t>
            </a:r>
          </a:p>
        </p:txBody>
      </p:sp>
      <p:cxnSp>
        <p:nvCxnSpPr>
          <p:cNvPr id="4" name="Straight Arrow Connector 3">
            <a:extLst>
              <a:ext uri="{FF2B5EF4-FFF2-40B4-BE49-F238E27FC236}">
                <a16:creationId xmlns:a16="http://schemas.microsoft.com/office/drawing/2014/main" id="{995206B7-A09B-474D-876D-23714E2B6057}"/>
              </a:ext>
            </a:extLst>
          </p:cNvPr>
          <p:cNvCxnSpPr>
            <a:cxnSpLocks/>
          </p:cNvCxnSpPr>
          <p:nvPr/>
        </p:nvCxnSpPr>
        <p:spPr>
          <a:xfrm>
            <a:off x="7269994" y="604762"/>
            <a:ext cx="0" cy="586619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A85B8BBE-5327-4C4C-AB86-CC705396208D}"/>
              </a:ext>
            </a:extLst>
          </p:cNvPr>
          <p:cNvCxnSpPr>
            <a:cxnSpLocks/>
          </p:cNvCxnSpPr>
          <p:nvPr/>
        </p:nvCxnSpPr>
        <p:spPr>
          <a:xfrm>
            <a:off x="3828142" y="2010833"/>
            <a:ext cx="0" cy="3190119"/>
          </a:xfrm>
          <a:prstGeom prst="straightConnector1">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73681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10</Slides>
  <Notes>0</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Ion Boardroom</vt:lpstr>
      <vt:lpstr>Approaches and challenges in meeting Children and Young People’s Health and Emotional Wellbeing</vt:lpstr>
      <vt:lpstr>PowerPoint Presentation</vt:lpstr>
      <vt:lpstr>Learning Intention</vt:lpstr>
      <vt:lpstr>S3 PSHE Programme – Session 2016-17</vt:lpstr>
      <vt:lpstr>Challenges</vt:lpstr>
      <vt:lpstr>The Caring Community</vt:lpstr>
      <vt:lpstr>How schools identify young people with emotional vulnerability</vt:lpstr>
      <vt:lpstr>How do we support these pupils</vt:lpstr>
      <vt:lpstr>PowerPoint Presentation</vt:lpstr>
      <vt:lpstr>Factors important in supporting Mental and Emotional Wellbeing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Approaches and challenges in meeting Children and Young People’s Health and Emotional Wellbeing</dc:title>
  <cp:revision>8</cp:revision>
  <dcterms:modified xsi:type="dcterms:W3CDTF">2017-11-05T23:46:51Z</dcterms:modified>
</cp:coreProperties>
</file>