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5"/>
  </p:sldMasterIdLst>
  <p:notesMasterIdLst>
    <p:notesMasterId r:id="rId20"/>
  </p:notesMasterIdLst>
  <p:sldIdLst>
    <p:sldId id="259" r:id="rId6"/>
    <p:sldId id="307" r:id="rId7"/>
    <p:sldId id="295" r:id="rId8"/>
    <p:sldId id="296" r:id="rId9"/>
    <p:sldId id="297" r:id="rId10"/>
    <p:sldId id="294" r:id="rId11"/>
    <p:sldId id="300" r:id="rId12"/>
    <p:sldId id="298" r:id="rId13"/>
    <p:sldId id="299" r:id="rId14"/>
    <p:sldId id="289" r:id="rId15"/>
    <p:sldId id="302" r:id="rId16"/>
    <p:sldId id="276" r:id="rId17"/>
    <p:sldId id="308" r:id="rId18"/>
    <p:sldId id="306" r:id="rId19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737"/>
  </p:normalViewPr>
  <p:slideViewPr>
    <p:cSldViewPr snapToGrid="0" snapToObjects="1">
      <p:cViewPr varScale="1">
        <p:scale>
          <a:sx n="27" d="100"/>
          <a:sy n="27" d="100"/>
        </p:scale>
        <p:origin x="12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266FB-2A32-094F-B757-45BB381CC56C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3A5A5-7B00-B241-AEF2-F2471D674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2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11480"/>
          <a:stretch/>
        </p:blipFill>
        <p:spPr>
          <a:xfrm>
            <a:off x="588264" y="1992086"/>
            <a:ext cx="7967472" cy="2873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44" y="0"/>
            <a:ext cx="9814560" cy="694142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20938" y="4785084"/>
            <a:ext cx="4302125" cy="12477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94519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10801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640960" cy="4536504"/>
          </a:xfrm>
        </p:spPr>
        <p:txBody>
          <a:bodyPr/>
          <a:lstStyle>
            <a:lvl1pPr marL="457200" indent="-457200" algn="l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5886945"/>
            <a:ext cx="2580644" cy="1119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-1961" r="18451" b="51540"/>
          <a:stretch/>
        </p:blipFill>
        <p:spPr>
          <a:xfrm>
            <a:off x="3811111" y="2910060"/>
            <a:ext cx="5332889" cy="394794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640960" cy="4536504"/>
          </a:xfrm>
        </p:spPr>
        <p:txBody>
          <a:bodyPr/>
          <a:lstStyle>
            <a:lvl1pPr marL="457200" indent="-457200" algn="l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10801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24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11480"/>
          <a:stretch/>
        </p:blipFill>
        <p:spPr>
          <a:xfrm>
            <a:off x="588264" y="1992086"/>
            <a:ext cx="7967472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04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10801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640960" cy="4536504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65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79" r:id="rId3"/>
    <p:sldLayoutId id="2147483687" r:id="rId4"/>
    <p:sldLayoutId id="2147483688" r:id="rId5"/>
    <p:sldLayoutId id="2147483689" r:id="rId6"/>
    <p:sldLayoutId id="214748369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Sanchez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Sanchez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anchez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Sanchez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Sanchez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Sanchez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819311"/>
            <a:ext cx="8475260" cy="283712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Sanchez" charset="0"/>
                <a:ea typeface="+mj-ea"/>
                <a:cs typeface="+mj-cs"/>
              </a:defRPr>
            </a:lvl1pPr>
          </a:lstStyle>
          <a:p>
            <a:pPr algn="ctr"/>
            <a:endParaRPr lang="en-GB" sz="3600" b="1" dirty="0"/>
          </a:p>
          <a:p>
            <a:pPr algn="ctr"/>
            <a:r>
              <a:rPr lang="en-GB" b="1" dirty="0"/>
              <a:t>End of life care for neonates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2400" b="1" dirty="0"/>
              <a:t>Evelyn Rodger Diana Children’s Nurse</a:t>
            </a:r>
          </a:p>
        </p:txBody>
      </p:sp>
    </p:spTree>
    <p:extLst>
      <p:ext uri="{BB962C8B-B14F-4D97-AF65-F5344CB8AC3E}">
        <p14:creationId xmlns:p14="http://schemas.microsoft.com/office/powerpoint/2010/main" val="68482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ctrTitle" idx="4294967295"/>
          </p:nvPr>
        </p:nvSpPr>
        <p:spPr>
          <a:xfrm>
            <a:off x="250825" y="188913"/>
            <a:ext cx="8642350" cy="10795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dirty="0">
                <a:latin typeface="Sanchez" panose="02000000000000000000" pitchFamily="2" charset="0"/>
                <a:cs typeface="Arial" charset="0"/>
              </a:rPr>
              <a:t>Key Learning:</a:t>
            </a:r>
          </a:p>
        </p:txBody>
      </p:sp>
      <p:sp>
        <p:nvSpPr>
          <p:cNvPr id="49154" name="Subtitle 2"/>
          <p:cNvSpPr>
            <a:spLocks noGrp="1"/>
          </p:cNvSpPr>
          <p:nvPr>
            <p:ph type="subTitle" idx="4294967295"/>
          </p:nvPr>
        </p:nvSpPr>
        <p:spPr>
          <a:xfrm>
            <a:off x="468313" y="1540041"/>
            <a:ext cx="3535796" cy="4697247"/>
          </a:xfrm>
          <a:prstGeom prst="rect">
            <a:avLst/>
          </a:prstGeom>
        </p:spPr>
        <p:txBody>
          <a:bodyPr/>
          <a:lstStyle/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Enhanced memory making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Sibling support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Emotional support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Social support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endParaRPr lang="en-GB" dirty="0">
              <a:latin typeface="Sanchez" panose="02000000000000000000" pitchFamily="2" charset="0"/>
              <a:cs typeface="Arial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endParaRPr lang="en-GB" dirty="0">
              <a:latin typeface="Sanchez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6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Memory making before death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400" dirty="0"/>
              <a:t>Sibling Involvement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/>
              <a:t>Choice of place of death</a:t>
            </a:r>
          </a:p>
        </p:txBody>
      </p:sp>
    </p:spTree>
    <p:extLst>
      <p:ext uri="{BB962C8B-B14F-4D97-AF65-F5344CB8AC3E}">
        <p14:creationId xmlns:p14="http://schemas.microsoft.com/office/powerpoint/2010/main" val="121758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 idx="4294967295"/>
          </p:nvPr>
        </p:nvSpPr>
        <p:spPr>
          <a:xfrm>
            <a:off x="250825" y="115888"/>
            <a:ext cx="8642350" cy="10810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dirty="0">
                <a:latin typeface="Sanchez" panose="02000000000000000000" pitchFamily="2" charset="0"/>
                <a:cs typeface="Arial" charset="0"/>
              </a:rPr>
              <a:t>Post death care</a:t>
            </a:r>
          </a:p>
        </p:txBody>
      </p:sp>
      <p:sp>
        <p:nvSpPr>
          <p:cNvPr id="33794" name="Subtitle 2"/>
          <p:cNvSpPr>
            <a:spLocks noGrp="1"/>
          </p:cNvSpPr>
          <p:nvPr>
            <p:ph type="subTitle" idx="4294967295"/>
          </p:nvPr>
        </p:nvSpPr>
        <p:spPr>
          <a:xfrm>
            <a:off x="250825" y="1196975"/>
            <a:ext cx="4392613" cy="5396615"/>
          </a:xfrm>
          <a:prstGeom prst="rect">
            <a:avLst/>
          </a:prstGeom>
        </p:spPr>
        <p:txBody>
          <a:bodyPr/>
          <a:lstStyle/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Offering choice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Collaborative working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Communication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dirty="0">
                <a:latin typeface="Sanchez" panose="02000000000000000000" pitchFamily="2" charset="0"/>
                <a:cs typeface="Arial" charset="0"/>
              </a:rPr>
              <a:t>Empowering parents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GB" dirty="0">
              <a:latin typeface="Sanchez" panose="02000000000000000000" pitchFamily="2" charset="0"/>
              <a:cs typeface="Arial" charset="0"/>
            </a:endParaRPr>
          </a:p>
        </p:txBody>
      </p:sp>
      <p:pic>
        <p:nvPicPr>
          <p:cNvPr id="33795" name="Picture 4" descr="Screen Clippi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9324" y="1376516"/>
            <a:ext cx="2657964" cy="340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104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Establishing a level Playing field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en-GB" dirty="0"/>
              <a:t>Training- Specialist Nursing &amp; medical staff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GB" dirty="0"/>
              <a:t>Dedicated Time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GB" dirty="0"/>
              <a:t>Resources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en-GB" dirty="0"/>
              <a:t>National ACP</a:t>
            </a:r>
          </a:p>
        </p:txBody>
      </p:sp>
    </p:spTree>
    <p:extLst>
      <p:ext uri="{BB962C8B-B14F-4D97-AF65-F5344CB8AC3E}">
        <p14:creationId xmlns:p14="http://schemas.microsoft.com/office/powerpoint/2010/main" val="31773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/>
              <a:t>        Thank you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Neonatal Palliative 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Evolving speciality</a:t>
            </a:r>
          </a:p>
          <a:p>
            <a:pPr>
              <a:lnSpc>
                <a:spcPct val="150000"/>
              </a:lnSpc>
            </a:pPr>
            <a:r>
              <a:rPr lang="en-GB" dirty="0"/>
              <a:t>Improves the care for the baby</a:t>
            </a:r>
          </a:p>
          <a:p>
            <a:pPr>
              <a:lnSpc>
                <a:spcPct val="150000"/>
              </a:lnSpc>
            </a:pPr>
            <a:r>
              <a:rPr lang="en-GB" dirty="0"/>
              <a:t>Improves the experience for the family</a:t>
            </a:r>
          </a:p>
          <a:p>
            <a:pPr>
              <a:lnSpc>
                <a:spcPct val="150000"/>
              </a:lnSpc>
            </a:pPr>
            <a:r>
              <a:rPr lang="en-GB" dirty="0"/>
              <a:t>Improves bereavement care</a:t>
            </a:r>
          </a:p>
          <a:p>
            <a:pPr>
              <a:lnSpc>
                <a:spcPct val="150000"/>
              </a:lnSpc>
            </a:pPr>
            <a:r>
              <a:rPr lang="en-GB" dirty="0"/>
              <a:t>Improves staff experience</a:t>
            </a:r>
          </a:p>
        </p:txBody>
      </p:sp>
    </p:spTree>
    <p:extLst>
      <p:ext uri="{BB962C8B-B14F-4D97-AF65-F5344CB8AC3E}">
        <p14:creationId xmlns:p14="http://schemas.microsoft.com/office/powerpoint/2010/main" val="41364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2800" dirty="0"/>
              <a:t>15 neonatal Units in Scotland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8 provide Intensive care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3" y="895457"/>
            <a:ext cx="7741148" cy="44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1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ChiSP</a:t>
            </a:r>
            <a:r>
              <a:rPr lang="en-GB" dirty="0"/>
              <a:t> 2015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15,404 children and</a:t>
            </a:r>
          </a:p>
          <a:p>
            <a:pPr marL="0" indent="0">
              <a:buNone/>
            </a:pPr>
            <a:r>
              <a:rPr lang="en-GB" dirty="0"/>
              <a:t>Young people living in </a:t>
            </a:r>
          </a:p>
          <a:p>
            <a:pPr marL="0" indent="0">
              <a:buNone/>
            </a:pPr>
            <a:r>
              <a:rPr lang="en-GB" dirty="0"/>
              <a:t>Scotland with life-limiting</a:t>
            </a:r>
          </a:p>
          <a:p>
            <a:pPr marL="0" indent="0">
              <a:buNone/>
            </a:pPr>
            <a:r>
              <a:rPr lang="en-GB" dirty="0"/>
              <a:t>Conditions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4,783 children under 5 years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10" y="1299826"/>
            <a:ext cx="2836980" cy="3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2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Number of deaths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892480" cy="5161822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“Children under</a:t>
            </a:r>
          </a:p>
          <a:p>
            <a:pPr marL="0" indent="0">
              <a:buNone/>
            </a:pPr>
            <a:r>
              <a:rPr lang="en-GB" dirty="0"/>
              <a:t>1 year of age</a:t>
            </a:r>
          </a:p>
          <a:p>
            <a:pPr marL="0" indent="0">
              <a:buNone/>
            </a:pPr>
            <a:r>
              <a:rPr lang="en-GB" dirty="0"/>
              <a:t>Should be seen</a:t>
            </a:r>
          </a:p>
          <a:p>
            <a:pPr marL="0" indent="0">
              <a:buNone/>
            </a:pPr>
            <a:r>
              <a:rPr lang="en-GB" dirty="0"/>
              <a:t>As a priority</a:t>
            </a:r>
          </a:p>
          <a:p>
            <a:pPr marL="0" indent="0">
              <a:buNone/>
            </a:pPr>
            <a:r>
              <a:rPr lang="en-GB" dirty="0"/>
              <a:t>Group for</a:t>
            </a:r>
          </a:p>
          <a:p>
            <a:pPr marL="0" indent="0">
              <a:buNone/>
            </a:pPr>
            <a:r>
              <a:rPr lang="en-GB" dirty="0"/>
              <a:t>Input from</a:t>
            </a:r>
          </a:p>
          <a:p>
            <a:pPr marL="0" indent="0">
              <a:buNone/>
            </a:pPr>
            <a:r>
              <a:rPr lang="en-GB" dirty="0"/>
              <a:t>Palliative care</a:t>
            </a:r>
          </a:p>
          <a:p>
            <a:pPr marL="0" indent="0">
              <a:buNone/>
            </a:pPr>
            <a:r>
              <a:rPr lang="en-GB" dirty="0"/>
              <a:t>Services”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97" y="763144"/>
            <a:ext cx="5709783" cy="50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0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Frameworks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 Support and promote</a:t>
            </a:r>
          </a:p>
          <a:p>
            <a:pPr marL="0" indent="0">
              <a:buNone/>
            </a:pPr>
            <a:r>
              <a:rPr lang="en-GB" dirty="0"/>
              <a:t>The further development</a:t>
            </a:r>
          </a:p>
          <a:p>
            <a:pPr marL="0" indent="0">
              <a:buNone/>
            </a:pPr>
            <a:r>
              <a:rPr lang="en-GB" dirty="0"/>
              <a:t>0f holistic palliative care</a:t>
            </a:r>
          </a:p>
          <a:p>
            <a:pPr marL="0" indent="0">
              <a:buNone/>
            </a:pPr>
            <a:r>
              <a:rPr lang="en-GB" dirty="0"/>
              <a:t>For the 0 -25 years age</a:t>
            </a:r>
          </a:p>
          <a:p>
            <a:pPr marL="0" indent="0">
              <a:buNone/>
            </a:pPr>
            <a:r>
              <a:rPr lang="en-GB" dirty="0"/>
              <a:t>Group”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57" y="337527"/>
            <a:ext cx="3706723" cy="529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Perinatal Framework 2013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/>
              <a:t>Earlier identification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(Antenatal period)</a:t>
            </a:r>
          </a:p>
          <a:p>
            <a:pPr>
              <a:lnSpc>
                <a:spcPct val="150000"/>
              </a:lnSpc>
            </a:pPr>
            <a:r>
              <a:rPr lang="en-GB" dirty="0"/>
              <a:t>Anticipatory care planning</a:t>
            </a:r>
          </a:p>
          <a:p>
            <a:pPr>
              <a:lnSpc>
                <a:spcPct val="150000"/>
              </a:lnSpc>
            </a:pPr>
            <a:r>
              <a:rPr lang="en-GB" dirty="0"/>
              <a:t>Choices available</a:t>
            </a:r>
          </a:p>
          <a:p>
            <a:pPr>
              <a:lnSpc>
                <a:spcPct val="150000"/>
              </a:lnSpc>
            </a:pPr>
            <a:r>
              <a:rPr lang="en-GB" dirty="0"/>
              <a:t>Family wishes</a:t>
            </a:r>
          </a:p>
          <a:p>
            <a:pPr>
              <a:lnSpc>
                <a:spcPct val="150000"/>
              </a:lnSpc>
            </a:pPr>
            <a:r>
              <a:rPr lang="en-GB" dirty="0"/>
              <a:t>Family and sibling support</a:t>
            </a:r>
          </a:p>
          <a:p>
            <a:pPr>
              <a:lnSpc>
                <a:spcPct val="150000"/>
              </a:lnSpc>
            </a:pPr>
            <a:r>
              <a:rPr lang="en-GB" dirty="0"/>
              <a:t>Care during and after death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7204" r="27097" b="4710"/>
          <a:stretch/>
        </p:blipFill>
        <p:spPr>
          <a:xfrm>
            <a:off x="5538797" y="781095"/>
            <a:ext cx="3424909" cy="40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CHAS Plan        2017-2020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“Two thirds of the babies, children and young people who die from a life shortening condition each year in Scotland are not known to CHAS and do not get the benefit of our specialist support. We believe this must change”</a:t>
            </a:r>
          </a:p>
        </p:txBody>
      </p:sp>
    </p:spTree>
    <p:extLst>
      <p:ext uri="{BB962C8B-B14F-4D97-AF65-F5344CB8AC3E}">
        <p14:creationId xmlns:p14="http://schemas.microsoft.com/office/powerpoint/2010/main" val="655077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can we reach more…..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Diana Children’s Nurse (June 2014)</a:t>
            </a:r>
          </a:p>
          <a:p>
            <a:endParaRPr lang="en-GB" dirty="0"/>
          </a:p>
          <a:p>
            <a:r>
              <a:rPr lang="en-GB" dirty="0"/>
              <a:t>Family support into NICU (2014/15)</a:t>
            </a:r>
          </a:p>
          <a:p>
            <a:endParaRPr lang="en-GB" dirty="0"/>
          </a:p>
          <a:p>
            <a:r>
              <a:rPr lang="en-GB" dirty="0"/>
              <a:t>Joint Consultant Post (2016)</a:t>
            </a:r>
          </a:p>
          <a:p>
            <a:endParaRPr lang="en-GB" dirty="0"/>
          </a:p>
          <a:p>
            <a:r>
              <a:rPr lang="en-GB" dirty="0"/>
              <a:t>Access to wider CHAS team</a:t>
            </a:r>
          </a:p>
          <a:p>
            <a:endParaRPr lang="en-GB" dirty="0"/>
          </a:p>
          <a:p>
            <a:r>
              <a:rPr lang="en-GB" dirty="0"/>
              <a:t>Collaborative working with NHS colleagues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834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82061b3eaa64ef9b7a82e6dc4564e75 xmlns="490428d1-f16b-4d9f-9ee2-2affbf483b73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Form Template</TermName>
          <TermId xmlns="http://schemas.microsoft.com/office/infopath/2007/PartnerControls">d54403ad-5035-4f8e-80a8-bb9184912d98</TermId>
        </TermInfo>
      </Terms>
    </p82061b3eaa64ef9b7a82e6dc4564e75>
    <TaxCatchAll xmlns="490428d1-f16b-4d9f-9ee2-2affbf483b73">
      <Value>8</Value>
      <Value>3</Value>
    </TaxCatchAll>
    <k16dda736aa7441a97e6c7eaac0d7ba6 xmlns="490428d1-f16b-4d9f-9ee2-2affbf483b73">
      <Terms xmlns="http://schemas.microsoft.com/office/infopath/2007/PartnerControls"/>
    </k16dda736aa7441a97e6c7eaac0d7ba6>
    <j7d172095062463ebf2877dd1e7fe002 xmlns="490428d1-f16b-4d9f-9ee2-2affbf483b73">
      <Terms xmlns="http://schemas.microsoft.com/office/infopath/2007/PartnerControls">
        <TermInfo xmlns="http://schemas.microsoft.com/office/infopath/2007/PartnerControls">
          <TermName xmlns="http://schemas.microsoft.com/office/infopath/2007/PartnerControls">Fundraising and Communications</TermName>
          <TermId xmlns="http://schemas.microsoft.com/office/infopath/2007/PartnerControls">8c1bac49-948f-40b9-8b69-e48e4df21668</TermId>
        </TermInfo>
      </Terms>
    </j7d172095062463ebf2877dd1e7fe002>
    <_dlc_DocId xmlns="490428d1-f16b-4d9f-9ee2-2affbf483b73">2PDKKPYEFZNH-1-2030</_dlc_DocId>
    <_dlc_DocIdUrl xmlns="490428d1-f16b-4d9f-9ee2-2affbf483b73">
      <Url>https://chas.sharepoint.com/sites/documents/_layouts/15/DocIdRedir.aspx?ID=2PDKKPYEFZNH-1-2030</Url>
      <Description>2PDKKPYEFZNH-1-2030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HAS Document" ma:contentTypeID="0x01010049F04C00305A7A4982B283B8A72A9D40007B42EEA8A1BF02418D7677693EE58513" ma:contentTypeVersion="7" ma:contentTypeDescription="" ma:contentTypeScope="" ma:versionID="92a8e1c4bb0427bcebeee31f37c39bc2">
  <xsd:schema xmlns:xsd="http://www.w3.org/2001/XMLSchema" xmlns:xs="http://www.w3.org/2001/XMLSchema" xmlns:p="http://schemas.microsoft.com/office/2006/metadata/properties" xmlns:ns2="490428d1-f16b-4d9f-9ee2-2affbf483b73" targetNamespace="http://schemas.microsoft.com/office/2006/metadata/properties" ma:root="true" ma:fieldsID="5c8ff19435fa99e29da4edbf3276cbdd" ns2:_="">
    <xsd:import namespace="490428d1-f16b-4d9f-9ee2-2affbf483b7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82061b3eaa64ef9b7a82e6dc4564e75" minOccurs="0"/>
                <xsd:element ref="ns2:TaxCatchAll" minOccurs="0"/>
                <xsd:element ref="ns2:TaxCatchAllLabel" minOccurs="0"/>
                <xsd:element ref="ns2:j7d172095062463ebf2877dd1e7fe002" minOccurs="0"/>
                <xsd:element ref="ns2:k16dda736aa7441a97e6c7eaac0d7ba6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428d1-f16b-4d9f-9ee2-2affbf483b7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82061b3eaa64ef9b7a82e6dc4564e75" ma:index="11" nillable="true" ma:taxonomy="true" ma:internalName="p82061b3eaa64ef9b7a82e6dc4564e75" ma:taxonomyFieldName="Document_x0020_Type" ma:displayName="Document Type" ma:default="" ma:fieldId="{982061b3-eaa6-4ef9-b7a8-2e6dc4564e75}" ma:sspId="ec80221c-1126-41b3-ad80-b9831e4f2952" ma:termSetId="4a6faf53-1b13-4bad-874c-2db52feea7e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1fb71971-7905-40bf-8773-6720038f350b}" ma:internalName="TaxCatchAll" ma:showField="CatchAllData" ma:web="490428d1-f16b-4d9f-9ee2-2affbf483b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1fb71971-7905-40bf-8773-6720038f350b}" ma:internalName="TaxCatchAllLabel" ma:readOnly="true" ma:showField="CatchAllDataLabel" ma:web="490428d1-f16b-4d9f-9ee2-2affbf483b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7d172095062463ebf2877dd1e7fe002" ma:index="15" nillable="true" ma:taxonomy="true" ma:internalName="j7d172095062463ebf2877dd1e7fe002" ma:taxonomyFieldName="Teams" ma:displayName="Teams" ma:default="" ma:fieldId="{37d17209-5062-463e-bf28-77dd1e7fe002}" ma:taxonomyMulti="true" ma:sspId="ec80221c-1126-41b3-ad80-b9831e4f2952" ma:termSetId="fc404536-6f04-47d7-b450-2033fd8c1e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6dda736aa7441a97e6c7eaac0d7ba6" ma:index="17" nillable="true" ma:taxonomy="true" ma:internalName="k16dda736aa7441a97e6c7eaac0d7ba6" ma:taxonomyFieldName="Tag_x0028_s_x0029_" ma:displayName="Tag(s)" ma:default="" ma:fieldId="{416dda73-6aa7-441a-97e6-c7eaac0d7ba6}" ma:taxonomyMulti="true" ma:sspId="ec80221c-1126-41b3-ad80-b9831e4f2952" ma:termSetId="c7723c0a-fe1c-48d1-a530-12647c7c57f4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20" nillable="true" ma:displayName="Sharing Hint Hash" ma:internalName="SharingHintHash" ma:readOnly="true">
      <xsd:simpleType>
        <xsd:restriction base="dms:Text"/>
      </xsd:simpleType>
    </xsd:element>
    <xsd:element name="SharedWithDetails" ma:index="2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2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3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2D43C9-550F-4E94-BBDE-27C86A0AD7A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BBCF57A-A0C8-48BE-B122-18C213A02EBC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490428d1-f16b-4d9f-9ee2-2affbf483b7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8E58918-99D1-4BB8-B319-3D96FD5F5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0428d1-f16b-4d9f-9ee2-2affbf483b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FE109F8-1383-4964-ACFC-DF39C6DAE2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266</Words>
  <Application>Microsoft Office PowerPoint</Application>
  <PresentationFormat>On-screen Show (4:3)</PresentationFormat>
  <Paragraphs>97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Sanchez</vt:lpstr>
      <vt:lpstr>Wingdings</vt:lpstr>
      <vt:lpstr>Office Theme</vt:lpstr>
      <vt:lpstr>PowerPoint Presentation</vt:lpstr>
      <vt:lpstr>Neonatal Palliative care</vt:lpstr>
      <vt:lpstr>15 neonatal Units in Scotland</vt:lpstr>
      <vt:lpstr>ChiSP 2015</vt:lpstr>
      <vt:lpstr>Number of deaths</vt:lpstr>
      <vt:lpstr>Frameworks</vt:lpstr>
      <vt:lpstr>Perinatal Framework 2013</vt:lpstr>
      <vt:lpstr>CHAS Plan        2017-2020</vt:lpstr>
      <vt:lpstr>How can we reach more…..</vt:lpstr>
      <vt:lpstr>Key Learning:</vt:lpstr>
      <vt:lpstr>Memory making before death</vt:lpstr>
      <vt:lpstr>Post death care</vt:lpstr>
      <vt:lpstr>Establishing a level Playing field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CHAS PowerPoint Presentation</dc:title>
  <dc:creator>Tom Paice</dc:creator>
  <cp:lastModifiedBy>G.Lacey</cp:lastModifiedBy>
  <cp:revision>78</cp:revision>
  <cp:lastPrinted>2017-05-31T16:07:07Z</cp:lastPrinted>
  <dcterms:created xsi:type="dcterms:W3CDTF">2017-05-17T08:12:37Z</dcterms:created>
  <dcterms:modified xsi:type="dcterms:W3CDTF">2017-11-21T09:24:04Z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0x01010049F04C00305A7A4982B283B8A72A9D40007B42EEA8A1BF02418D7677693EE58513</vt:lpwstr>
  </property>
  <property fmtid="{D5CDD505-2E9C-101B-9397-08002B2CF9AE}" pid="3" name="_dlc_DocIdItemGuid">
    <vt:lpwstr>3801cb61-9d26-4afd-980f-ff21ae39c005</vt:lpwstr>
  </property>
  <property fmtid="{D5CDD505-2E9C-101B-9397-08002B2CF9AE}" pid="4" name="Tag(s)">
    <vt:lpwstr/>
  </property>
  <property fmtid="{D5CDD505-2E9C-101B-9397-08002B2CF9AE}" pid="5" name="Document Type">
    <vt:lpwstr>3;#Form Template|d54403ad-5035-4f8e-80a8-bb9184912d98</vt:lpwstr>
  </property>
  <property fmtid="{D5CDD505-2E9C-101B-9397-08002B2CF9AE}" pid="6" name="Teams">
    <vt:lpwstr>8;#Fundraising and Communications|8c1bac49-948f-40b9-8b69-e48e4df21668</vt:lpwstr>
  </property>
</Properties>
</file>